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9" r:id="rId2"/>
    <p:sldId id="409" r:id="rId3"/>
    <p:sldId id="433" r:id="rId4"/>
    <p:sldId id="408" r:id="rId5"/>
    <p:sldId id="326" r:id="rId6"/>
    <p:sldId id="297" r:id="rId7"/>
    <p:sldId id="259" r:id="rId8"/>
    <p:sldId id="265" r:id="rId9"/>
    <p:sldId id="260" r:id="rId10"/>
    <p:sldId id="389" r:id="rId11"/>
    <p:sldId id="424" r:id="rId12"/>
    <p:sldId id="390" r:id="rId13"/>
    <p:sldId id="391" r:id="rId14"/>
    <p:sldId id="392" r:id="rId15"/>
    <p:sldId id="410" r:id="rId16"/>
    <p:sldId id="411" r:id="rId17"/>
    <p:sldId id="412" r:id="rId18"/>
    <p:sldId id="396" r:id="rId19"/>
    <p:sldId id="432" r:id="rId20"/>
    <p:sldId id="413" r:id="rId21"/>
    <p:sldId id="420" r:id="rId22"/>
    <p:sldId id="436" r:id="rId23"/>
    <p:sldId id="385" r:id="rId24"/>
    <p:sldId id="258" r:id="rId25"/>
    <p:sldId id="437" r:id="rId26"/>
    <p:sldId id="461" r:id="rId27"/>
    <p:sldId id="448" r:id="rId28"/>
    <p:sldId id="452" r:id="rId29"/>
    <p:sldId id="453" r:id="rId30"/>
    <p:sldId id="454" r:id="rId31"/>
    <p:sldId id="455" r:id="rId32"/>
    <p:sldId id="456" r:id="rId33"/>
    <p:sldId id="457" r:id="rId34"/>
    <p:sldId id="458" r:id="rId35"/>
    <p:sldId id="459" r:id="rId36"/>
    <p:sldId id="460" r:id="rId37"/>
    <p:sldId id="438" r:id="rId38"/>
    <p:sldId id="439" r:id="rId39"/>
    <p:sldId id="312" r:id="rId40"/>
    <p:sldId id="330" r:id="rId41"/>
    <p:sldId id="296" r:id="rId42"/>
  </p:sldIdLst>
  <p:sldSz cx="9144000" cy="6858000" type="screen4x3"/>
  <p:notesSz cx="7315200" cy="9601200"/>
  <p:defaultTextStyle>
    <a:defPPr>
      <a:defRPr lang="en-US"/>
    </a:defPPr>
    <a:lvl1pPr algn="l" rtl="0" fontAlgn="base">
      <a:spcBef>
        <a:spcPct val="5000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5000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5000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339933"/>
    <a:srgbClr val="FF0000"/>
    <a:srgbClr val="A9F5CB"/>
    <a:srgbClr val="333333"/>
    <a:srgbClr val="3333FF"/>
    <a:srgbClr val="E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92" autoAdjust="0"/>
    <p:restoredTop sz="99770" autoAdjust="0"/>
  </p:normalViewPr>
  <p:slideViewPr>
    <p:cSldViewPr>
      <p:cViewPr varScale="1">
        <p:scale>
          <a:sx n="99" d="100"/>
          <a:sy n="99" d="100"/>
        </p:scale>
        <p:origin x="427" y="41"/>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41.wmf"/><Relationship Id="rId3" Type="http://schemas.openxmlformats.org/officeDocument/2006/relationships/image" Target="../media/image42.wmf"/><Relationship Id="rId7" Type="http://schemas.openxmlformats.org/officeDocument/2006/relationships/image" Target="../media/image39.wmf"/><Relationship Id="rId12" Type="http://schemas.openxmlformats.org/officeDocument/2006/relationships/image" Target="../media/image44.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43.wmf"/><Relationship Id="rId11" Type="http://schemas.openxmlformats.org/officeDocument/2006/relationships/image" Target="../media/image25.wmf"/><Relationship Id="rId5" Type="http://schemas.openxmlformats.org/officeDocument/2006/relationships/image" Target="../media/image37.wmf"/><Relationship Id="rId10" Type="http://schemas.openxmlformats.org/officeDocument/2006/relationships/image" Target="../media/image40.wmf"/><Relationship Id="rId4" Type="http://schemas.openxmlformats.org/officeDocument/2006/relationships/image" Target="../media/image36.wmf"/><Relationship Id="rId9" Type="http://schemas.openxmlformats.org/officeDocument/2006/relationships/image" Target="../media/image12.wmf"/><Relationship Id="rId1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25.wmf"/><Relationship Id="rId3" Type="http://schemas.openxmlformats.org/officeDocument/2006/relationships/image" Target="../media/image45.wmf"/><Relationship Id="rId7" Type="http://schemas.openxmlformats.org/officeDocument/2006/relationships/image" Target="../media/image12.wmf"/><Relationship Id="rId12" Type="http://schemas.openxmlformats.org/officeDocument/2006/relationships/image" Target="../media/image43.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11.wmf"/><Relationship Id="rId11" Type="http://schemas.openxmlformats.org/officeDocument/2006/relationships/image" Target="../media/image36.wmf"/><Relationship Id="rId5" Type="http://schemas.openxmlformats.org/officeDocument/2006/relationships/image" Target="../media/image46.wmf"/><Relationship Id="rId10" Type="http://schemas.openxmlformats.org/officeDocument/2006/relationships/image" Target="../media/image33.wmf"/><Relationship Id="rId4" Type="http://schemas.openxmlformats.org/officeDocument/2006/relationships/image" Target="../media/image37.wmf"/><Relationship Id="rId9" Type="http://schemas.openxmlformats.org/officeDocument/2006/relationships/image" Target="../media/image47.wmf"/><Relationship Id="rId1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16.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8.wmf"/><Relationship Id="rId4" Type="http://schemas.openxmlformats.org/officeDocument/2006/relationships/image" Target="../media/image7.wmf"/><Relationship Id="rId9"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20.wmf"/><Relationship Id="rId11" Type="http://schemas.openxmlformats.org/officeDocument/2006/relationships/image" Target="../media/image22.wmf"/><Relationship Id="rId5" Type="http://schemas.openxmlformats.org/officeDocument/2006/relationships/image" Target="../media/image8.wmf"/><Relationship Id="rId10" Type="http://schemas.openxmlformats.org/officeDocument/2006/relationships/image" Target="../media/image18.wmf"/><Relationship Id="rId4" Type="http://schemas.openxmlformats.org/officeDocument/2006/relationships/image" Target="../media/image7.wmf"/><Relationship Id="rId9"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3.wmf"/><Relationship Id="rId7" Type="http://schemas.openxmlformats.org/officeDocument/2006/relationships/image" Target="../media/image21.wmf"/><Relationship Id="rId12" Type="http://schemas.openxmlformats.org/officeDocument/2006/relationships/image" Target="../media/image18.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24.wmf"/><Relationship Id="rId11" Type="http://schemas.openxmlformats.org/officeDocument/2006/relationships/image" Target="../media/image22.wmf"/><Relationship Id="rId5" Type="http://schemas.openxmlformats.org/officeDocument/2006/relationships/image" Target="../media/image8.wmf"/><Relationship Id="rId10" Type="http://schemas.openxmlformats.org/officeDocument/2006/relationships/image" Target="../media/image25.wmf"/><Relationship Id="rId4" Type="http://schemas.openxmlformats.org/officeDocument/2006/relationships/image" Target="../media/image7.wmf"/><Relationship Id="rId9"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8.wmf"/><Relationship Id="rId7" Type="http://schemas.openxmlformats.org/officeDocument/2006/relationships/image" Target="../media/image27.wmf"/><Relationship Id="rId12" Type="http://schemas.openxmlformats.org/officeDocument/2006/relationships/image" Target="../media/image2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12.wmf"/><Relationship Id="rId11" Type="http://schemas.openxmlformats.org/officeDocument/2006/relationships/image" Target="../media/image24.wmf"/><Relationship Id="rId5" Type="http://schemas.openxmlformats.org/officeDocument/2006/relationships/image" Target="../media/image11.wmf"/><Relationship Id="rId10" Type="http://schemas.openxmlformats.org/officeDocument/2006/relationships/image" Target="../media/image7.wmf"/><Relationship Id="rId4" Type="http://schemas.openxmlformats.org/officeDocument/2006/relationships/image" Target="../media/image26.wmf"/><Relationship Id="rId9"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31.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22.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26.wmf"/><Relationship Id="rId11" Type="http://schemas.openxmlformats.org/officeDocument/2006/relationships/image" Target="../media/image27.wmf"/><Relationship Id="rId5" Type="http://schemas.openxmlformats.org/officeDocument/2006/relationships/image" Target="../media/image29.wmf"/><Relationship Id="rId10" Type="http://schemas.openxmlformats.org/officeDocument/2006/relationships/image" Target="../media/image30.wmf"/><Relationship Id="rId4" Type="http://schemas.openxmlformats.org/officeDocument/2006/relationships/image" Target="../media/image8.wmf"/><Relationship Id="rId9"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0.wmf"/><Relationship Id="rId3" Type="http://schemas.openxmlformats.org/officeDocument/2006/relationships/image" Target="../media/image8.wmf"/><Relationship Id="rId7" Type="http://schemas.openxmlformats.org/officeDocument/2006/relationships/image" Target="../media/image27.wmf"/><Relationship Id="rId12" Type="http://schemas.openxmlformats.org/officeDocument/2006/relationships/image" Target="../media/image2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12.wmf"/><Relationship Id="rId11" Type="http://schemas.openxmlformats.org/officeDocument/2006/relationships/image" Target="../media/image29.wmf"/><Relationship Id="rId5" Type="http://schemas.openxmlformats.org/officeDocument/2006/relationships/image" Target="../media/image11.wmf"/><Relationship Id="rId10" Type="http://schemas.openxmlformats.org/officeDocument/2006/relationships/image" Target="../media/image7.wmf"/><Relationship Id="rId4" Type="http://schemas.openxmlformats.org/officeDocument/2006/relationships/image" Target="../media/image32.wmf"/><Relationship Id="rId9"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33.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1.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38.wmf"/><Relationship Id="rId11" Type="http://schemas.openxmlformats.org/officeDocument/2006/relationships/image" Target="../media/image25.wmf"/><Relationship Id="rId5" Type="http://schemas.openxmlformats.org/officeDocument/2006/relationships/image" Target="../media/image37.wmf"/><Relationship Id="rId10" Type="http://schemas.openxmlformats.org/officeDocument/2006/relationships/image" Target="../media/image40.wmf"/><Relationship Id="rId4" Type="http://schemas.openxmlformats.org/officeDocument/2006/relationships/image" Target="../media/image36.wmf"/><Relationship Id="rId9"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defRPr sz="1300">
                <a:latin typeface="Arial" charset="0"/>
              </a:defRPr>
            </a:lvl1pPr>
          </a:lstStyle>
          <a:p>
            <a:pPr>
              <a:defRPr/>
            </a:pPr>
            <a:endParaRPr lang="en-US" altLang="zh-TW"/>
          </a:p>
        </p:txBody>
      </p:sp>
      <p:sp>
        <p:nvSpPr>
          <p:cNvPr id="747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atin typeface="Arial" charset="0"/>
              </a:defRPr>
            </a:lvl1pPr>
          </a:lstStyle>
          <a:p>
            <a:pPr>
              <a:defRPr/>
            </a:pPr>
            <a:endParaRPr lang="en-US" altLang="zh-TW"/>
          </a:p>
        </p:txBody>
      </p:sp>
      <p:sp>
        <p:nvSpPr>
          <p:cNvPr id="655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747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defRPr sz="1300">
                <a:latin typeface="Arial" charset="0"/>
              </a:defRPr>
            </a:lvl1pPr>
          </a:lstStyle>
          <a:p>
            <a:pPr>
              <a:defRPr/>
            </a:pPr>
            <a:endParaRPr lang="en-US" altLang="zh-TW"/>
          </a:p>
        </p:txBody>
      </p:sp>
      <p:sp>
        <p:nvSpPr>
          <p:cNvPr id="747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vl1pPr>
          </a:lstStyle>
          <a:p>
            <a:fld id="{14E2D738-A3BF-4160-84F3-6BFF40255BE7}"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000">
                <a:solidFill>
                  <a:schemeClr val="tx1"/>
                </a:solidFill>
                <a:latin typeface="Arial" panose="020B0604020202020204" pitchFamily="34" charset="0"/>
              </a:defRPr>
            </a:lvl1pPr>
            <a:lvl2pPr marL="742950" indent="-285750" defTabSz="966788" eaLnBrk="0" hangingPunct="0">
              <a:defRPr sz="2000">
                <a:solidFill>
                  <a:schemeClr val="tx1"/>
                </a:solidFill>
                <a:latin typeface="Arial" panose="020B0604020202020204" pitchFamily="34" charset="0"/>
              </a:defRPr>
            </a:lvl2pPr>
            <a:lvl3pPr marL="1143000" indent="-228600" defTabSz="966788" eaLnBrk="0" hangingPunct="0">
              <a:defRPr sz="2000">
                <a:solidFill>
                  <a:schemeClr val="tx1"/>
                </a:solidFill>
                <a:latin typeface="Arial" panose="020B0604020202020204" pitchFamily="34" charset="0"/>
              </a:defRPr>
            </a:lvl3pPr>
            <a:lvl4pPr marL="1600200" indent="-228600" defTabSz="966788" eaLnBrk="0" hangingPunct="0">
              <a:defRPr sz="2000">
                <a:solidFill>
                  <a:schemeClr val="tx1"/>
                </a:solidFill>
                <a:latin typeface="Arial" panose="020B0604020202020204" pitchFamily="34" charset="0"/>
              </a:defRPr>
            </a:lvl4pPr>
            <a:lvl5pPr marL="2057400" indent="-228600" defTabSz="966788" eaLnBrk="0" hangingPunct="0">
              <a:defRPr sz="2000">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626DD5A4-E306-41A6-B841-B614D5733039}" type="slidenum">
              <a:rPr lang="zh-TW" altLang="en-US" sz="1300"/>
              <a:pPr eaLnBrk="1" hangingPunct="1"/>
              <a:t>2</a:t>
            </a:fld>
            <a:endParaRPr lang="en-US" altLang="zh-TW"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panose="020B0604020202020204" pitchFamily="34" charset="0"/>
              </a:rPr>
              <a:t>Both done 1997</a:t>
            </a:r>
          </a:p>
          <a:p>
            <a:pPr eaLnBrk="1" hangingPunct="1"/>
            <a:r>
              <a:rPr lang="en-US" altLang="zh-TW" smtClean="0">
                <a:latin typeface="Arial" panose="020B0604020202020204" pitchFamily="34" charset="0"/>
              </a:rPr>
              <a:t>Info-Thy society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000">
                <a:solidFill>
                  <a:schemeClr val="tx1"/>
                </a:solidFill>
                <a:latin typeface="Arial" panose="020B0604020202020204" pitchFamily="34" charset="0"/>
              </a:defRPr>
            </a:lvl1pPr>
            <a:lvl2pPr marL="742950" indent="-285750" defTabSz="966788" eaLnBrk="0" hangingPunct="0">
              <a:defRPr sz="2000">
                <a:solidFill>
                  <a:schemeClr val="tx1"/>
                </a:solidFill>
                <a:latin typeface="Arial" panose="020B0604020202020204" pitchFamily="34" charset="0"/>
              </a:defRPr>
            </a:lvl2pPr>
            <a:lvl3pPr marL="1143000" indent="-228600" defTabSz="966788" eaLnBrk="0" hangingPunct="0">
              <a:defRPr sz="2000">
                <a:solidFill>
                  <a:schemeClr val="tx1"/>
                </a:solidFill>
                <a:latin typeface="Arial" panose="020B0604020202020204" pitchFamily="34" charset="0"/>
              </a:defRPr>
            </a:lvl3pPr>
            <a:lvl4pPr marL="1600200" indent="-228600" defTabSz="966788" eaLnBrk="0" hangingPunct="0">
              <a:defRPr sz="2000">
                <a:solidFill>
                  <a:schemeClr val="tx1"/>
                </a:solidFill>
                <a:latin typeface="Arial" panose="020B0604020202020204" pitchFamily="34" charset="0"/>
              </a:defRPr>
            </a:lvl4pPr>
            <a:lvl5pPr marL="2057400" indent="-228600" defTabSz="966788" eaLnBrk="0" hangingPunct="0">
              <a:defRPr sz="2000">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E7C18232-01D7-4F27-9142-7C1BDEFBF085}" type="slidenum">
              <a:rPr lang="zh-TW" altLang="en-US" sz="1300"/>
              <a:pPr eaLnBrk="1" hangingPunct="1"/>
              <a:t>3</a:t>
            </a:fld>
            <a:endParaRPr lang="en-US" altLang="zh-TW"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panose="020B0604020202020204" pitchFamily="34" charset="0"/>
              </a:rPr>
              <a:t>Both done 1997</a:t>
            </a:r>
          </a:p>
          <a:p>
            <a:pPr eaLnBrk="1" hangingPunct="1"/>
            <a:r>
              <a:rPr lang="en-US" altLang="zh-TW" smtClean="0">
                <a:latin typeface="Arial" panose="020B0604020202020204" pitchFamily="34" charset="0"/>
              </a:rPr>
              <a:t>Info-Thy society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000">
                <a:solidFill>
                  <a:schemeClr val="tx1"/>
                </a:solidFill>
                <a:latin typeface="Arial" panose="020B0604020202020204" pitchFamily="34" charset="0"/>
              </a:defRPr>
            </a:lvl1pPr>
            <a:lvl2pPr marL="742950" indent="-285750" defTabSz="966788" eaLnBrk="0" hangingPunct="0">
              <a:defRPr sz="2000">
                <a:solidFill>
                  <a:schemeClr val="tx1"/>
                </a:solidFill>
                <a:latin typeface="Arial" panose="020B0604020202020204" pitchFamily="34" charset="0"/>
              </a:defRPr>
            </a:lvl2pPr>
            <a:lvl3pPr marL="1143000" indent="-228600" defTabSz="966788" eaLnBrk="0" hangingPunct="0">
              <a:defRPr sz="2000">
                <a:solidFill>
                  <a:schemeClr val="tx1"/>
                </a:solidFill>
                <a:latin typeface="Arial" panose="020B0604020202020204" pitchFamily="34" charset="0"/>
              </a:defRPr>
            </a:lvl3pPr>
            <a:lvl4pPr marL="1600200" indent="-228600" defTabSz="966788" eaLnBrk="0" hangingPunct="0">
              <a:defRPr sz="2000">
                <a:solidFill>
                  <a:schemeClr val="tx1"/>
                </a:solidFill>
                <a:latin typeface="Arial" panose="020B0604020202020204" pitchFamily="34" charset="0"/>
              </a:defRPr>
            </a:lvl4pPr>
            <a:lvl5pPr marL="2057400" indent="-228600" defTabSz="966788" eaLnBrk="0" hangingPunct="0">
              <a:defRPr sz="2000">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CC9FC510-8BA9-407A-9E7C-3D613A959E54}" type="slidenum">
              <a:rPr lang="zh-TW" altLang="en-US" sz="1300"/>
              <a:pPr eaLnBrk="1" hangingPunct="1"/>
              <a:t>6</a:t>
            </a:fld>
            <a:endParaRPr lang="en-US" altLang="zh-TW"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panose="020B0604020202020204" pitchFamily="34" charset="0"/>
              </a:rPr>
              <a:t>this picture is an icon of network coding theory.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000">
                <a:solidFill>
                  <a:schemeClr val="tx1"/>
                </a:solidFill>
                <a:latin typeface="Arial" panose="020B0604020202020204" pitchFamily="34" charset="0"/>
              </a:defRPr>
            </a:lvl1pPr>
            <a:lvl2pPr marL="742950" indent="-285750" defTabSz="966788" eaLnBrk="0" hangingPunct="0">
              <a:defRPr sz="2000">
                <a:solidFill>
                  <a:schemeClr val="tx1"/>
                </a:solidFill>
                <a:latin typeface="Arial" panose="020B0604020202020204" pitchFamily="34" charset="0"/>
              </a:defRPr>
            </a:lvl2pPr>
            <a:lvl3pPr marL="1143000" indent="-228600" defTabSz="966788" eaLnBrk="0" hangingPunct="0">
              <a:defRPr sz="2000">
                <a:solidFill>
                  <a:schemeClr val="tx1"/>
                </a:solidFill>
                <a:latin typeface="Arial" panose="020B0604020202020204" pitchFamily="34" charset="0"/>
              </a:defRPr>
            </a:lvl3pPr>
            <a:lvl4pPr marL="1600200" indent="-228600" defTabSz="966788" eaLnBrk="0" hangingPunct="0">
              <a:defRPr sz="2000">
                <a:solidFill>
                  <a:schemeClr val="tx1"/>
                </a:solidFill>
                <a:latin typeface="Arial" panose="020B0604020202020204" pitchFamily="34" charset="0"/>
              </a:defRPr>
            </a:lvl4pPr>
            <a:lvl5pPr marL="2057400" indent="-228600" defTabSz="966788" eaLnBrk="0" hangingPunct="0">
              <a:defRPr sz="2000">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07D79C07-7AFA-4FDF-95C0-01654B83E268}" type="slidenum">
              <a:rPr lang="zh-TW" altLang="en-US" sz="1300"/>
              <a:pPr eaLnBrk="1" hangingPunct="1"/>
              <a:t>10</a:t>
            </a:fld>
            <a:endParaRPr lang="en-US" altLang="zh-TW"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000">
                <a:solidFill>
                  <a:schemeClr val="tx1"/>
                </a:solidFill>
                <a:latin typeface="Arial" panose="020B0604020202020204" pitchFamily="34" charset="0"/>
              </a:defRPr>
            </a:lvl1pPr>
            <a:lvl2pPr marL="742950" indent="-285750" defTabSz="966788" eaLnBrk="0" hangingPunct="0">
              <a:defRPr sz="2000">
                <a:solidFill>
                  <a:schemeClr val="tx1"/>
                </a:solidFill>
                <a:latin typeface="Arial" panose="020B0604020202020204" pitchFamily="34" charset="0"/>
              </a:defRPr>
            </a:lvl2pPr>
            <a:lvl3pPr marL="1143000" indent="-228600" defTabSz="966788" eaLnBrk="0" hangingPunct="0">
              <a:defRPr sz="2000">
                <a:solidFill>
                  <a:schemeClr val="tx1"/>
                </a:solidFill>
                <a:latin typeface="Arial" panose="020B0604020202020204" pitchFamily="34" charset="0"/>
              </a:defRPr>
            </a:lvl3pPr>
            <a:lvl4pPr marL="1600200" indent="-228600" defTabSz="966788" eaLnBrk="0" hangingPunct="0">
              <a:defRPr sz="2000">
                <a:solidFill>
                  <a:schemeClr val="tx1"/>
                </a:solidFill>
                <a:latin typeface="Arial" panose="020B0604020202020204" pitchFamily="34" charset="0"/>
              </a:defRPr>
            </a:lvl4pPr>
            <a:lvl5pPr marL="2057400" indent="-228600" defTabSz="966788" eaLnBrk="0" hangingPunct="0">
              <a:defRPr sz="2000">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B8809DE0-309B-49B8-8637-66BF5807465F}" type="slidenum">
              <a:rPr lang="zh-TW" altLang="en-US" sz="1300"/>
              <a:pPr eaLnBrk="1" hangingPunct="1"/>
              <a:t>39</a:t>
            </a:fld>
            <a:endParaRPr lang="en-US" altLang="zh-TW"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panose="020B0604020202020204" pitchFamily="34" charset="0"/>
              </a:rPr>
              <a:t>Both done 1997</a:t>
            </a:r>
          </a:p>
          <a:p>
            <a:pPr eaLnBrk="1" hangingPunct="1"/>
            <a:r>
              <a:rPr lang="en-US" altLang="zh-TW" smtClean="0">
                <a:latin typeface="Arial" panose="020B0604020202020204" pitchFamily="34" charset="0"/>
              </a:rPr>
              <a:t>Info-Thy society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000">
                <a:solidFill>
                  <a:schemeClr val="tx1"/>
                </a:solidFill>
                <a:latin typeface="Arial" panose="020B0604020202020204" pitchFamily="34" charset="0"/>
              </a:defRPr>
            </a:lvl1pPr>
            <a:lvl2pPr marL="742950" indent="-285750" defTabSz="966788" eaLnBrk="0" hangingPunct="0">
              <a:defRPr sz="2000">
                <a:solidFill>
                  <a:schemeClr val="tx1"/>
                </a:solidFill>
                <a:latin typeface="Arial" panose="020B0604020202020204" pitchFamily="34" charset="0"/>
              </a:defRPr>
            </a:lvl2pPr>
            <a:lvl3pPr marL="1143000" indent="-228600" defTabSz="966788" eaLnBrk="0" hangingPunct="0">
              <a:defRPr sz="2000">
                <a:solidFill>
                  <a:schemeClr val="tx1"/>
                </a:solidFill>
                <a:latin typeface="Arial" panose="020B0604020202020204" pitchFamily="34" charset="0"/>
              </a:defRPr>
            </a:lvl3pPr>
            <a:lvl4pPr marL="1600200" indent="-228600" defTabSz="966788" eaLnBrk="0" hangingPunct="0">
              <a:defRPr sz="2000">
                <a:solidFill>
                  <a:schemeClr val="tx1"/>
                </a:solidFill>
                <a:latin typeface="Arial" panose="020B0604020202020204" pitchFamily="34" charset="0"/>
              </a:defRPr>
            </a:lvl4pPr>
            <a:lvl5pPr marL="2057400" indent="-228600" defTabSz="966788" eaLnBrk="0" hangingPunct="0">
              <a:defRPr sz="2000">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6EAD0487-0E36-4ECA-AF5D-351FD748FD70}" type="slidenum">
              <a:rPr lang="zh-TW" altLang="en-US" sz="1300"/>
              <a:pPr eaLnBrk="1" hangingPunct="1"/>
              <a:t>40</a:t>
            </a:fld>
            <a:endParaRPr lang="en-US" altLang="zh-TW"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panose="020B0604020202020204" pitchFamily="34" charset="0"/>
              </a:rPr>
              <a:t>Both done 1997</a:t>
            </a:r>
          </a:p>
          <a:p>
            <a:pPr eaLnBrk="1" hangingPunct="1"/>
            <a:r>
              <a:rPr lang="en-US" altLang="zh-TW" smtClean="0">
                <a:latin typeface="Arial" panose="020B0604020202020204" pitchFamily="34" charset="0"/>
              </a:rPr>
              <a:t>Info-Thy society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082A7FC-958F-4FDC-9E5A-6D1208A30BE7}" type="datetime1">
              <a:rPr lang="zh-TW" altLang="en-US"/>
              <a:pPr>
                <a:defRPr/>
              </a:pPr>
              <a:t>2023/10/27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5E1F70AC-4DBC-4FAB-AAFD-CC3A4D3FEF0E}" type="slidenum">
              <a:rPr lang="zh-TW" altLang="en-US"/>
              <a:pPr/>
              <a:t>‹#›</a:t>
            </a:fld>
            <a:endParaRPr lang="en-US" altLang="zh-TW"/>
          </a:p>
        </p:txBody>
      </p:sp>
    </p:spTree>
    <p:extLst>
      <p:ext uri="{BB962C8B-B14F-4D97-AF65-F5344CB8AC3E}">
        <p14:creationId xmlns:p14="http://schemas.microsoft.com/office/powerpoint/2010/main" val="326263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C2AA5AE9-6B1C-40D3-BDD8-E4E8B3E7725D}" type="datetime1">
              <a:rPr lang="zh-TW" altLang="en-US"/>
              <a:pPr>
                <a:defRPr/>
              </a:pPr>
              <a:t>2023/10/27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2D8FC3A-A996-46E9-AFAE-629D14688814}" type="slidenum">
              <a:rPr lang="zh-TW" altLang="en-US"/>
              <a:pPr/>
              <a:t>‹#›</a:t>
            </a:fld>
            <a:endParaRPr lang="en-US" altLang="zh-TW"/>
          </a:p>
        </p:txBody>
      </p:sp>
    </p:spTree>
    <p:extLst>
      <p:ext uri="{BB962C8B-B14F-4D97-AF65-F5344CB8AC3E}">
        <p14:creationId xmlns:p14="http://schemas.microsoft.com/office/powerpoint/2010/main" val="289141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57DCFD6-A256-480B-A8F9-9C349746DEFA}" type="datetime1">
              <a:rPr lang="zh-TW" altLang="en-US"/>
              <a:pPr>
                <a:defRPr/>
              </a:pPr>
              <a:t>2023/10/27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77A64AF9-03E5-46A9-819E-A9B548CAF6B6}" type="slidenum">
              <a:rPr lang="zh-TW" altLang="en-US"/>
              <a:pPr/>
              <a:t>‹#›</a:t>
            </a:fld>
            <a:endParaRPr lang="en-US" altLang="zh-TW"/>
          </a:p>
        </p:txBody>
      </p:sp>
    </p:spTree>
    <p:extLst>
      <p:ext uri="{BB962C8B-B14F-4D97-AF65-F5344CB8AC3E}">
        <p14:creationId xmlns:p14="http://schemas.microsoft.com/office/powerpoint/2010/main" val="183145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9839DB17-7106-46AE-A9D6-31A227FAF5DB}" type="datetime1">
              <a:rPr lang="zh-TW" altLang="en-US"/>
              <a:pPr>
                <a:defRPr/>
              </a:pPr>
              <a:t>2023/10/27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B2277A49-CBD1-4AD1-85AD-46762DE5EF8A}" type="slidenum">
              <a:rPr lang="zh-TW" altLang="en-US"/>
              <a:pPr/>
              <a:t>‹#›</a:t>
            </a:fld>
            <a:endParaRPr lang="en-US" altLang="zh-TW"/>
          </a:p>
        </p:txBody>
      </p:sp>
    </p:spTree>
    <p:extLst>
      <p:ext uri="{BB962C8B-B14F-4D97-AF65-F5344CB8AC3E}">
        <p14:creationId xmlns:p14="http://schemas.microsoft.com/office/powerpoint/2010/main" val="193186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FC0A4D2C-3D7C-4A98-B522-59D14E4DD45D}" type="datetime1">
              <a:rPr lang="zh-TW" altLang="en-US"/>
              <a:pPr>
                <a:defRPr/>
              </a:pPr>
              <a:t>2023/10/27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77EB5903-8439-424D-B740-1B2052EC2369}" type="slidenum">
              <a:rPr lang="zh-TW" altLang="en-US"/>
              <a:pPr/>
              <a:t>‹#›</a:t>
            </a:fld>
            <a:endParaRPr lang="en-US" altLang="zh-TW"/>
          </a:p>
        </p:txBody>
      </p:sp>
    </p:spTree>
    <p:extLst>
      <p:ext uri="{BB962C8B-B14F-4D97-AF65-F5344CB8AC3E}">
        <p14:creationId xmlns:p14="http://schemas.microsoft.com/office/powerpoint/2010/main" val="2273072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D672547D-8F9F-4CE0-BC92-D6EF1D2A5FC9}" type="datetime1">
              <a:rPr lang="zh-TW" altLang="en-US"/>
              <a:pPr>
                <a:defRPr/>
              </a:pPr>
              <a:t>2023/10/27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5436460A-116E-4C21-9A98-123A0CED0DAE}" type="slidenum">
              <a:rPr lang="zh-TW" altLang="en-US"/>
              <a:pPr/>
              <a:t>‹#›</a:t>
            </a:fld>
            <a:endParaRPr lang="en-US" altLang="zh-TW"/>
          </a:p>
        </p:txBody>
      </p:sp>
    </p:spTree>
    <p:extLst>
      <p:ext uri="{BB962C8B-B14F-4D97-AF65-F5344CB8AC3E}">
        <p14:creationId xmlns:p14="http://schemas.microsoft.com/office/powerpoint/2010/main" val="17668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9465BCD-9EC2-485A-91D0-CAB92CEE7626}" type="datetime1">
              <a:rPr lang="zh-TW" altLang="en-US"/>
              <a:pPr>
                <a:defRPr/>
              </a:pPr>
              <a:t>2023/10/27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C0195A72-A43E-4837-829B-54B84039A151}" type="slidenum">
              <a:rPr lang="zh-TW" altLang="en-US"/>
              <a:pPr/>
              <a:t>‹#›</a:t>
            </a:fld>
            <a:endParaRPr lang="en-US" altLang="zh-TW"/>
          </a:p>
        </p:txBody>
      </p:sp>
    </p:spTree>
    <p:extLst>
      <p:ext uri="{BB962C8B-B14F-4D97-AF65-F5344CB8AC3E}">
        <p14:creationId xmlns:p14="http://schemas.microsoft.com/office/powerpoint/2010/main" val="362644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EB037ACC-43A1-434E-BBAF-4C49505A4FA5}" type="datetime1">
              <a:rPr lang="zh-TW" altLang="en-US"/>
              <a:pPr>
                <a:defRPr/>
              </a:pPr>
              <a:t>2023/10/27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EC488E27-2324-43DA-9108-79670C0DD168}" type="slidenum">
              <a:rPr lang="zh-TW" altLang="en-US"/>
              <a:pPr/>
              <a:t>‹#›</a:t>
            </a:fld>
            <a:endParaRPr lang="en-US" altLang="zh-TW"/>
          </a:p>
        </p:txBody>
      </p:sp>
    </p:spTree>
    <p:extLst>
      <p:ext uri="{BB962C8B-B14F-4D97-AF65-F5344CB8AC3E}">
        <p14:creationId xmlns:p14="http://schemas.microsoft.com/office/powerpoint/2010/main" val="23391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4DA5F8FD-CFC7-4426-97CC-21AC1FE9D033}" type="datetime1">
              <a:rPr lang="zh-TW" altLang="en-US"/>
              <a:pPr>
                <a:defRPr/>
              </a:pPr>
              <a:t>2023/10/27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3F100B46-CA54-491D-BE99-1A573DE6B4B5}" type="slidenum">
              <a:rPr lang="zh-TW" altLang="en-US"/>
              <a:pPr/>
              <a:t>‹#›</a:t>
            </a:fld>
            <a:endParaRPr lang="en-US" altLang="zh-TW"/>
          </a:p>
        </p:txBody>
      </p:sp>
    </p:spTree>
    <p:extLst>
      <p:ext uri="{BB962C8B-B14F-4D97-AF65-F5344CB8AC3E}">
        <p14:creationId xmlns:p14="http://schemas.microsoft.com/office/powerpoint/2010/main" val="298168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7A167034-C205-4BE2-A63D-626DDB967085}" type="datetime1">
              <a:rPr lang="zh-TW" altLang="en-US"/>
              <a:pPr>
                <a:defRPr/>
              </a:pPr>
              <a:t>2023/10/27</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A1A86DAA-C962-4C80-A9D9-E168460095AB}" type="slidenum">
              <a:rPr lang="zh-TW" altLang="en-US"/>
              <a:pPr/>
              <a:t>‹#›</a:t>
            </a:fld>
            <a:endParaRPr lang="en-US" altLang="zh-TW"/>
          </a:p>
        </p:txBody>
      </p:sp>
    </p:spTree>
    <p:extLst>
      <p:ext uri="{BB962C8B-B14F-4D97-AF65-F5344CB8AC3E}">
        <p14:creationId xmlns:p14="http://schemas.microsoft.com/office/powerpoint/2010/main" val="60567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CB671054-3864-4F0D-A60A-7103144BA225}" type="datetime1">
              <a:rPr lang="zh-TW" altLang="en-US"/>
              <a:pPr>
                <a:defRPr/>
              </a:pPr>
              <a:t>2023/10/27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219B57E3-C26B-49D9-AFCA-A42510E0B6EE}" type="slidenum">
              <a:rPr lang="zh-TW" altLang="en-US"/>
              <a:pPr/>
              <a:t>‹#›</a:t>
            </a:fld>
            <a:endParaRPr lang="en-US" altLang="zh-TW"/>
          </a:p>
        </p:txBody>
      </p:sp>
    </p:spTree>
    <p:extLst>
      <p:ext uri="{BB962C8B-B14F-4D97-AF65-F5344CB8AC3E}">
        <p14:creationId xmlns:p14="http://schemas.microsoft.com/office/powerpoint/2010/main" val="410158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AD7DE4-4F15-4C29-92B1-5838A9D14DA7}" type="datetime1">
              <a:rPr lang="zh-TW" altLang="en-US"/>
              <a:pPr>
                <a:defRPr/>
              </a:pPr>
              <a:t>2023/10/27</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63DC3530-9A96-446A-8FFE-B7796CC3A626}" type="slidenum">
              <a:rPr lang="zh-TW" altLang="en-US"/>
              <a:pPr/>
              <a:t>‹#›</a:t>
            </a:fld>
            <a:endParaRPr lang="en-US" altLang="zh-TW"/>
          </a:p>
        </p:txBody>
      </p:sp>
    </p:spTree>
    <p:extLst>
      <p:ext uri="{BB962C8B-B14F-4D97-AF65-F5344CB8AC3E}">
        <p14:creationId xmlns:p14="http://schemas.microsoft.com/office/powerpoint/2010/main" val="398708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41C901E-9EAD-4757-97D3-75EF74255F79}" type="datetime1">
              <a:rPr lang="zh-TW" altLang="en-US"/>
              <a:pPr>
                <a:defRPr/>
              </a:pPr>
              <a:t>2023/10/27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2B9A90CC-D1CE-4B35-A5E5-6D6182E4C166}" type="slidenum">
              <a:rPr lang="zh-TW" altLang="en-US"/>
              <a:pPr/>
              <a:t>‹#›</a:t>
            </a:fld>
            <a:endParaRPr lang="en-US" altLang="zh-TW"/>
          </a:p>
        </p:txBody>
      </p:sp>
    </p:spTree>
    <p:extLst>
      <p:ext uri="{BB962C8B-B14F-4D97-AF65-F5344CB8AC3E}">
        <p14:creationId xmlns:p14="http://schemas.microsoft.com/office/powerpoint/2010/main" val="79619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5A8D0529-4F60-4487-A0BD-46DFD9CEF546}" type="datetime1">
              <a:rPr lang="zh-TW" altLang="en-US"/>
              <a:pPr>
                <a:defRPr/>
              </a:pPr>
              <a:t>2023/10/27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Bob Li </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659A8C8E-0C24-4ADC-A7BA-ACA4E3427660}" type="slidenum">
              <a:rPr lang="zh-TW" altLang="en-US"/>
              <a:pPr/>
              <a:t>‹#›</a:t>
            </a:fld>
            <a:endParaRPr lang="en-US" altLang="zh-TW"/>
          </a:p>
        </p:txBody>
      </p:sp>
    </p:spTree>
    <p:extLst>
      <p:ext uri="{BB962C8B-B14F-4D97-AF65-F5344CB8AC3E}">
        <p14:creationId xmlns:p14="http://schemas.microsoft.com/office/powerpoint/2010/main" val="77702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新細明體" charset="-120"/>
              </a:defRPr>
            </a:lvl1pPr>
          </a:lstStyle>
          <a:p>
            <a:pPr>
              <a:defRPr/>
            </a:pPr>
            <a:fld id="{81E154A5-96E3-416B-B4B8-98B7F35EA55B}" type="datetime1">
              <a:rPr lang="zh-TW" altLang="en-US"/>
              <a:pPr>
                <a:defRPr/>
              </a:pPr>
              <a:t>2023/10/27</a:t>
            </a:fld>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ea typeface="新細明體" charset="-120"/>
              </a:defRPr>
            </a:lvl1pPr>
          </a:lstStyle>
          <a:p>
            <a:pPr>
              <a:defRPr/>
            </a:pPr>
            <a:r>
              <a:rPr lang="zh-TW" altLang="en-US"/>
              <a:t>Bob Li </a:t>
            </a: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ea typeface="新細明體" panose="02020500000000000000" pitchFamily="18" charset="-120"/>
              </a:defRPr>
            </a:lvl1pPr>
          </a:lstStyle>
          <a:p>
            <a:fld id="{F5369E27-DCF1-45C2-8CBE-2C4AB2B867C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8.bin"/><Relationship Id="rId18" Type="http://schemas.openxmlformats.org/officeDocument/2006/relationships/image" Target="../media/image11.wmf"/><Relationship Id="rId26" Type="http://schemas.openxmlformats.org/officeDocument/2006/relationships/oleObject" Target="../embeddings/oleObject15.bin"/><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8.wmf"/><Relationship Id="rId17" Type="http://schemas.openxmlformats.org/officeDocument/2006/relationships/oleObject" Target="../embeddings/oleObject10.bin"/><Relationship Id="rId25" Type="http://schemas.openxmlformats.org/officeDocument/2006/relationships/oleObject" Target="../embeddings/oleObject14.bin"/><Relationship Id="rId2" Type="http://schemas.openxmlformats.org/officeDocument/2006/relationships/slideLayout" Target="../slideLayouts/slideLayout6.xml"/><Relationship Id="rId16" Type="http://schemas.openxmlformats.org/officeDocument/2006/relationships/image" Target="../media/image10.wmf"/><Relationship Id="rId20" Type="http://schemas.openxmlformats.org/officeDocument/2006/relationships/image" Target="../media/image12.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7.bin"/><Relationship Id="rId24" Type="http://schemas.openxmlformats.org/officeDocument/2006/relationships/image" Target="../media/image14.wmf"/><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3.bin"/><Relationship Id="rId10" Type="http://schemas.openxmlformats.org/officeDocument/2006/relationships/image" Target="../media/image7.wmf"/><Relationship Id="rId19" Type="http://schemas.openxmlformats.org/officeDocument/2006/relationships/oleObject" Target="../embeddings/oleObject11.bin"/><Relationship Id="rId4" Type="http://schemas.openxmlformats.org/officeDocument/2006/relationships/image" Target="../media/image4.wmf"/><Relationship Id="rId9" Type="http://schemas.openxmlformats.org/officeDocument/2006/relationships/oleObject" Target="../embeddings/oleObject6.bin"/><Relationship Id="rId14" Type="http://schemas.openxmlformats.org/officeDocument/2006/relationships/image" Target="../media/image9.wmf"/><Relationship Id="rId22" Type="http://schemas.openxmlformats.org/officeDocument/2006/relationships/image" Target="../media/image13.wmf"/></Relationships>
</file>

<file path=ppt/slides/_rels/slide2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21.bin"/><Relationship Id="rId18" Type="http://schemas.openxmlformats.org/officeDocument/2006/relationships/image" Target="../media/image11.wmf"/><Relationship Id="rId26" Type="http://schemas.openxmlformats.org/officeDocument/2006/relationships/oleObject" Target="../embeddings/oleObject28.bin"/><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8.wmf"/><Relationship Id="rId17" Type="http://schemas.openxmlformats.org/officeDocument/2006/relationships/oleObject" Target="../embeddings/oleObject23.bin"/><Relationship Id="rId25" Type="http://schemas.openxmlformats.org/officeDocument/2006/relationships/image" Target="../media/image14.wmf"/><Relationship Id="rId2" Type="http://schemas.openxmlformats.org/officeDocument/2006/relationships/slideLayout" Target="../slideLayouts/slideLayout6.xml"/><Relationship Id="rId16" Type="http://schemas.openxmlformats.org/officeDocument/2006/relationships/image" Target="../media/image17.wmf"/><Relationship Id="rId20" Type="http://schemas.openxmlformats.org/officeDocument/2006/relationships/image" Target="../media/image12.wmf"/><Relationship Id="rId1" Type="http://schemas.openxmlformats.org/officeDocument/2006/relationships/vmlDrawing" Target="../drawings/vmlDrawing3.vml"/><Relationship Id="rId6" Type="http://schemas.openxmlformats.org/officeDocument/2006/relationships/image" Target="../media/image5.wmf"/><Relationship Id="rId11" Type="http://schemas.openxmlformats.org/officeDocument/2006/relationships/oleObject" Target="../embeddings/oleObject20.bin"/><Relationship Id="rId24" Type="http://schemas.openxmlformats.org/officeDocument/2006/relationships/oleObject" Target="../embeddings/oleObject27.bin"/><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image" Target="../media/image18.wmf"/><Relationship Id="rId10" Type="http://schemas.openxmlformats.org/officeDocument/2006/relationships/image" Target="../media/image7.wmf"/><Relationship Id="rId19" Type="http://schemas.openxmlformats.org/officeDocument/2006/relationships/oleObject" Target="../embeddings/oleObject24.bin"/><Relationship Id="rId4" Type="http://schemas.openxmlformats.org/officeDocument/2006/relationships/image" Target="../media/image4.wmf"/><Relationship Id="rId9" Type="http://schemas.openxmlformats.org/officeDocument/2006/relationships/oleObject" Target="../embeddings/oleObject19.bin"/><Relationship Id="rId14" Type="http://schemas.openxmlformats.org/officeDocument/2006/relationships/image" Target="../media/image16.wmf"/><Relationship Id="rId22" Type="http://schemas.openxmlformats.org/officeDocument/2006/relationships/oleObject" Target="../embeddings/oleObject26.bin"/><Relationship Id="rId27" Type="http://schemas.openxmlformats.org/officeDocument/2006/relationships/oleObject" Target="../embeddings/oleObject29.bin"/></Relationships>
</file>

<file path=ppt/slides/_rels/slide2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35.bin"/><Relationship Id="rId18" Type="http://schemas.openxmlformats.org/officeDocument/2006/relationships/image" Target="../media/image11.wmf"/><Relationship Id="rId26" Type="http://schemas.openxmlformats.org/officeDocument/2006/relationships/image" Target="../media/image22.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8.wmf"/><Relationship Id="rId17" Type="http://schemas.openxmlformats.org/officeDocument/2006/relationships/oleObject" Target="../embeddings/oleObject37.bin"/><Relationship Id="rId25" Type="http://schemas.openxmlformats.org/officeDocument/2006/relationships/oleObject" Target="../embeddings/oleObject42.bin"/><Relationship Id="rId2" Type="http://schemas.openxmlformats.org/officeDocument/2006/relationships/slideLayout" Target="../slideLayouts/slideLayout6.xml"/><Relationship Id="rId16" Type="http://schemas.openxmlformats.org/officeDocument/2006/relationships/image" Target="../media/image21.wmf"/><Relationship Id="rId20" Type="http://schemas.openxmlformats.org/officeDocument/2006/relationships/image" Target="../media/image12.wmf"/><Relationship Id="rId1" Type="http://schemas.openxmlformats.org/officeDocument/2006/relationships/vmlDrawing" Target="../drawings/vmlDrawing4.vml"/><Relationship Id="rId6" Type="http://schemas.openxmlformats.org/officeDocument/2006/relationships/image" Target="../media/image5.wmf"/><Relationship Id="rId11" Type="http://schemas.openxmlformats.org/officeDocument/2006/relationships/oleObject" Target="../embeddings/oleObject34.bin"/><Relationship Id="rId24" Type="http://schemas.openxmlformats.org/officeDocument/2006/relationships/image" Target="../media/image18.wmf"/><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1.bin"/><Relationship Id="rId28" Type="http://schemas.openxmlformats.org/officeDocument/2006/relationships/oleObject" Target="../embeddings/oleObject44.bin"/><Relationship Id="rId10" Type="http://schemas.openxmlformats.org/officeDocument/2006/relationships/image" Target="../media/image7.wmf"/><Relationship Id="rId19" Type="http://schemas.openxmlformats.org/officeDocument/2006/relationships/oleObject" Target="../embeddings/oleObject38.bin"/><Relationship Id="rId4" Type="http://schemas.openxmlformats.org/officeDocument/2006/relationships/image" Target="../media/image4.wmf"/><Relationship Id="rId9" Type="http://schemas.openxmlformats.org/officeDocument/2006/relationships/oleObject" Target="../embeddings/oleObject33.bin"/><Relationship Id="rId14" Type="http://schemas.openxmlformats.org/officeDocument/2006/relationships/image" Target="../media/image20.wmf"/><Relationship Id="rId22" Type="http://schemas.openxmlformats.org/officeDocument/2006/relationships/oleObject" Target="../embeddings/oleObject40.bin"/><Relationship Id="rId27"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50.bin"/><Relationship Id="rId18" Type="http://schemas.openxmlformats.org/officeDocument/2006/relationships/image" Target="../media/image11.wmf"/><Relationship Id="rId26" Type="http://schemas.openxmlformats.org/officeDocument/2006/relationships/oleObject" Target="../embeddings/oleObject58.bin"/><Relationship Id="rId3" Type="http://schemas.openxmlformats.org/officeDocument/2006/relationships/oleObject" Target="../embeddings/oleObject45.bin"/><Relationship Id="rId21" Type="http://schemas.openxmlformats.org/officeDocument/2006/relationships/oleObject" Target="../embeddings/oleObject54.bin"/><Relationship Id="rId7" Type="http://schemas.openxmlformats.org/officeDocument/2006/relationships/oleObject" Target="../embeddings/oleObject47.bin"/><Relationship Id="rId12" Type="http://schemas.openxmlformats.org/officeDocument/2006/relationships/image" Target="../media/image8.wmf"/><Relationship Id="rId17" Type="http://schemas.openxmlformats.org/officeDocument/2006/relationships/oleObject" Target="../embeddings/oleObject52.bin"/><Relationship Id="rId25" Type="http://schemas.openxmlformats.org/officeDocument/2006/relationships/image" Target="../media/image25.wmf"/><Relationship Id="rId2" Type="http://schemas.openxmlformats.org/officeDocument/2006/relationships/slideLayout" Target="../slideLayouts/slideLayout6.xml"/><Relationship Id="rId16" Type="http://schemas.openxmlformats.org/officeDocument/2006/relationships/image" Target="../media/image21.wmf"/><Relationship Id="rId20" Type="http://schemas.openxmlformats.org/officeDocument/2006/relationships/image" Target="../media/image12.wmf"/><Relationship Id="rId29" Type="http://schemas.openxmlformats.org/officeDocument/2006/relationships/image" Target="../media/image18.wmf"/><Relationship Id="rId1" Type="http://schemas.openxmlformats.org/officeDocument/2006/relationships/vmlDrawing" Target="../drawings/vmlDrawing5.vml"/><Relationship Id="rId6" Type="http://schemas.openxmlformats.org/officeDocument/2006/relationships/image" Target="../media/image5.wmf"/><Relationship Id="rId11" Type="http://schemas.openxmlformats.org/officeDocument/2006/relationships/oleObject" Target="../embeddings/oleObject49.bin"/><Relationship Id="rId24" Type="http://schemas.openxmlformats.org/officeDocument/2006/relationships/oleObject" Target="../embeddings/oleObject57.bin"/><Relationship Id="rId5" Type="http://schemas.openxmlformats.org/officeDocument/2006/relationships/oleObject" Target="../embeddings/oleObject46.bin"/><Relationship Id="rId15" Type="http://schemas.openxmlformats.org/officeDocument/2006/relationships/oleObject" Target="../embeddings/oleObject51.bin"/><Relationship Id="rId23" Type="http://schemas.openxmlformats.org/officeDocument/2006/relationships/oleObject" Target="../embeddings/oleObject56.bin"/><Relationship Id="rId28" Type="http://schemas.openxmlformats.org/officeDocument/2006/relationships/oleObject" Target="../embeddings/oleObject59.bin"/><Relationship Id="rId10" Type="http://schemas.openxmlformats.org/officeDocument/2006/relationships/image" Target="../media/image7.wmf"/><Relationship Id="rId19" Type="http://schemas.openxmlformats.org/officeDocument/2006/relationships/oleObject" Target="../embeddings/oleObject53.bin"/><Relationship Id="rId4" Type="http://schemas.openxmlformats.org/officeDocument/2006/relationships/image" Target="../media/image4.wmf"/><Relationship Id="rId9" Type="http://schemas.openxmlformats.org/officeDocument/2006/relationships/oleObject" Target="../embeddings/oleObject48.bin"/><Relationship Id="rId14" Type="http://schemas.openxmlformats.org/officeDocument/2006/relationships/image" Target="../media/image24.wmf"/><Relationship Id="rId22" Type="http://schemas.openxmlformats.org/officeDocument/2006/relationships/oleObject" Target="../embeddings/oleObject55.bin"/><Relationship Id="rId27" Type="http://schemas.openxmlformats.org/officeDocument/2006/relationships/image" Target="../media/image22.wmf"/><Relationship Id="rId30"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6.bin"/><Relationship Id="rId18" Type="http://schemas.openxmlformats.org/officeDocument/2006/relationships/oleObject" Target="../embeddings/oleObject70.bin"/><Relationship Id="rId26" Type="http://schemas.openxmlformats.org/officeDocument/2006/relationships/image" Target="../media/image7.wmf"/><Relationship Id="rId3" Type="http://schemas.openxmlformats.org/officeDocument/2006/relationships/oleObject" Target="../embeddings/oleObject61.bin"/><Relationship Id="rId21" Type="http://schemas.openxmlformats.org/officeDocument/2006/relationships/oleObject" Target="../embeddings/oleObject72.bin"/><Relationship Id="rId7" Type="http://schemas.openxmlformats.org/officeDocument/2006/relationships/oleObject" Target="../embeddings/oleObject63.bin"/><Relationship Id="rId12" Type="http://schemas.openxmlformats.org/officeDocument/2006/relationships/image" Target="../media/image11.wmf"/><Relationship Id="rId17" Type="http://schemas.openxmlformats.org/officeDocument/2006/relationships/oleObject" Target="../embeddings/oleObject69.bin"/><Relationship Id="rId25" Type="http://schemas.openxmlformats.org/officeDocument/2006/relationships/oleObject" Target="../embeddings/oleObject74.bin"/><Relationship Id="rId2" Type="http://schemas.openxmlformats.org/officeDocument/2006/relationships/slideLayout" Target="../slideLayouts/slideLayout6.xml"/><Relationship Id="rId16" Type="http://schemas.openxmlformats.org/officeDocument/2006/relationships/oleObject" Target="../embeddings/oleObject68.bin"/><Relationship Id="rId20" Type="http://schemas.openxmlformats.org/officeDocument/2006/relationships/image" Target="../media/image27.wmf"/><Relationship Id="rId29" Type="http://schemas.openxmlformats.org/officeDocument/2006/relationships/oleObject" Target="../embeddings/oleObject76.bin"/><Relationship Id="rId1" Type="http://schemas.openxmlformats.org/officeDocument/2006/relationships/vmlDrawing" Target="../drawings/vmlDrawing6.vml"/><Relationship Id="rId6" Type="http://schemas.openxmlformats.org/officeDocument/2006/relationships/image" Target="../media/image5.wmf"/><Relationship Id="rId11" Type="http://schemas.openxmlformats.org/officeDocument/2006/relationships/oleObject" Target="../embeddings/oleObject65.bin"/><Relationship Id="rId24" Type="http://schemas.openxmlformats.org/officeDocument/2006/relationships/image" Target="../media/image28.wmf"/><Relationship Id="rId5" Type="http://schemas.openxmlformats.org/officeDocument/2006/relationships/oleObject" Target="../embeddings/oleObject62.bin"/><Relationship Id="rId15" Type="http://schemas.openxmlformats.org/officeDocument/2006/relationships/oleObject" Target="../embeddings/oleObject67.bin"/><Relationship Id="rId23" Type="http://schemas.openxmlformats.org/officeDocument/2006/relationships/oleObject" Target="../embeddings/oleObject73.bin"/><Relationship Id="rId28" Type="http://schemas.openxmlformats.org/officeDocument/2006/relationships/image" Target="../media/image24.wmf"/><Relationship Id="rId10" Type="http://schemas.openxmlformats.org/officeDocument/2006/relationships/image" Target="../media/image26.wmf"/><Relationship Id="rId19" Type="http://schemas.openxmlformats.org/officeDocument/2006/relationships/oleObject" Target="../embeddings/oleObject71.bin"/><Relationship Id="rId31" Type="http://schemas.openxmlformats.org/officeDocument/2006/relationships/oleObject" Target="../embeddings/oleObject77.bin"/><Relationship Id="rId4" Type="http://schemas.openxmlformats.org/officeDocument/2006/relationships/image" Target="../media/image4.wmf"/><Relationship Id="rId9" Type="http://schemas.openxmlformats.org/officeDocument/2006/relationships/oleObject" Target="../embeddings/oleObject64.bin"/><Relationship Id="rId14" Type="http://schemas.openxmlformats.org/officeDocument/2006/relationships/image" Target="../media/image12.wmf"/><Relationship Id="rId22" Type="http://schemas.openxmlformats.org/officeDocument/2006/relationships/image" Target="../media/image22.wmf"/><Relationship Id="rId27" Type="http://schemas.openxmlformats.org/officeDocument/2006/relationships/oleObject" Target="../embeddings/oleObject75.bin"/><Relationship Id="rId30" Type="http://schemas.openxmlformats.org/officeDocument/2006/relationships/image" Target="../media/image25.wmf"/></Relationships>
</file>

<file path=ppt/slides/_rels/slide32.xml.rels><?xml version="1.0" encoding="UTF-8" standalone="yes"?>
<Relationships xmlns="http://schemas.openxmlformats.org/package/2006/relationships"><Relationship Id="rId13" Type="http://schemas.openxmlformats.org/officeDocument/2006/relationships/oleObject" Target="../embeddings/oleObject83.bin"/><Relationship Id="rId18" Type="http://schemas.openxmlformats.org/officeDocument/2006/relationships/image" Target="../media/image12.wmf"/><Relationship Id="rId26" Type="http://schemas.openxmlformats.org/officeDocument/2006/relationships/oleObject" Target="../embeddings/oleObject92.bin"/><Relationship Id="rId3" Type="http://schemas.openxmlformats.org/officeDocument/2006/relationships/oleObject" Target="../embeddings/oleObject78.bin"/><Relationship Id="rId21" Type="http://schemas.openxmlformats.org/officeDocument/2006/relationships/oleObject" Target="../embeddings/oleObject88.bin"/><Relationship Id="rId7" Type="http://schemas.openxmlformats.org/officeDocument/2006/relationships/oleObject" Target="../embeddings/oleObject80.bin"/><Relationship Id="rId12" Type="http://schemas.openxmlformats.org/officeDocument/2006/relationships/image" Target="../media/image29.wmf"/><Relationship Id="rId17" Type="http://schemas.openxmlformats.org/officeDocument/2006/relationships/oleObject" Target="../embeddings/oleObject85.bin"/><Relationship Id="rId25" Type="http://schemas.openxmlformats.org/officeDocument/2006/relationships/image" Target="../media/image25.wmf"/><Relationship Id="rId33" Type="http://schemas.openxmlformats.org/officeDocument/2006/relationships/image" Target="../media/image31.wmf"/><Relationship Id="rId2" Type="http://schemas.openxmlformats.org/officeDocument/2006/relationships/slideLayout" Target="../slideLayouts/slideLayout6.xml"/><Relationship Id="rId16" Type="http://schemas.openxmlformats.org/officeDocument/2006/relationships/image" Target="../media/image11.wmf"/><Relationship Id="rId20" Type="http://schemas.openxmlformats.org/officeDocument/2006/relationships/oleObject" Target="../embeddings/oleObject87.bin"/><Relationship Id="rId29" Type="http://schemas.openxmlformats.org/officeDocument/2006/relationships/image" Target="../media/image27.wmf"/><Relationship Id="rId1" Type="http://schemas.openxmlformats.org/officeDocument/2006/relationships/vmlDrawing" Target="../drawings/vmlDrawing7.vml"/><Relationship Id="rId6" Type="http://schemas.openxmlformats.org/officeDocument/2006/relationships/image" Target="../media/image5.wmf"/><Relationship Id="rId11" Type="http://schemas.openxmlformats.org/officeDocument/2006/relationships/oleObject" Target="../embeddings/oleObject82.bin"/><Relationship Id="rId24" Type="http://schemas.openxmlformats.org/officeDocument/2006/relationships/oleObject" Target="../embeddings/oleObject91.bin"/><Relationship Id="rId32" Type="http://schemas.openxmlformats.org/officeDocument/2006/relationships/oleObject" Target="../embeddings/oleObject95.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oleObject" Target="../embeddings/oleObject90.bin"/><Relationship Id="rId28" Type="http://schemas.openxmlformats.org/officeDocument/2006/relationships/oleObject" Target="../embeddings/oleObject93.bin"/><Relationship Id="rId10" Type="http://schemas.openxmlformats.org/officeDocument/2006/relationships/image" Target="../media/image8.wmf"/><Relationship Id="rId19" Type="http://schemas.openxmlformats.org/officeDocument/2006/relationships/oleObject" Target="../embeddings/oleObject86.bin"/><Relationship Id="rId31" Type="http://schemas.openxmlformats.org/officeDocument/2006/relationships/image" Target="../media/image22.wmf"/><Relationship Id="rId4" Type="http://schemas.openxmlformats.org/officeDocument/2006/relationships/image" Target="../media/image4.wmf"/><Relationship Id="rId9" Type="http://schemas.openxmlformats.org/officeDocument/2006/relationships/oleObject" Target="../embeddings/oleObject81.bin"/><Relationship Id="rId14" Type="http://schemas.openxmlformats.org/officeDocument/2006/relationships/image" Target="../media/image26.wmf"/><Relationship Id="rId22" Type="http://schemas.openxmlformats.org/officeDocument/2006/relationships/oleObject" Target="../embeddings/oleObject89.bin"/><Relationship Id="rId27" Type="http://schemas.openxmlformats.org/officeDocument/2006/relationships/image" Target="../media/image30.wmf"/><Relationship Id="rId30" Type="http://schemas.openxmlformats.org/officeDocument/2006/relationships/oleObject" Target="../embeddings/oleObject94.bin"/><Relationship Id="rId8" Type="http://schemas.openxmlformats.org/officeDocument/2006/relationships/image" Target="../media/image7.wmf"/></Relationships>
</file>

<file path=ppt/slides/_rels/slide33.xml.rels><?xml version="1.0" encoding="UTF-8" standalone="yes"?>
<Relationships xmlns="http://schemas.openxmlformats.org/package/2006/relationships"><Relationship Id="rId13" Type="http://schemas.openxmlformats.org/officeDocument/2006/relationships/oleObject" Target="../embeddings/oleObject101.bin"/><Relationship Id="rId18" Type="http://schemas.openxmlformats.org/officeDocument/2006/relationships/oleObject" Target="../embeddings/oleObject105.bin"/><Relationship Id="rId26" Type="http://schemas.openxmlformats.org/officeDocument/2006/relationships/image" Target="../media/image34.wmf"/><Relationship Id="rId3" Type="http://schemas.openxmlformats.org/officeDocument/2006/relationships/oleObject" Target="../embeddings/oleObject96.bin"/><Relationship Id="rId21" Type="http://schemas.openxmlformats.org/officeDocument/2006/relationships/oleObject" Target="../embeddings/oleObject108.bin"/><Relationship Id="rId34" Type="http://schemas.openxmlformats.org/officeDocument/2006/relationships/image" Target="../media/image30.wmf"/><Relationship Id="rId7" Type="http://schemas.openxmlformats.org/officeDocument/2006/relationships/oleObject" Target="../embeddings/oleObject98.bin"/><Relationship Id="rId12" Type="http://schemas.openxmlformats.org/officeDocument/2006/relationships/image" Target="../media/image11.wmf"/><Relationship Id="rId17" Type="http://schemas.openxmlformats.org/officeDocument/2006/relationships/oleObject" Target="../embeddings/oleObject104.bin"/><Relationship Id="rId25" Type="http://schemas.openxmlformats.org/officeDocument/2006/relationships/oleObject" Target="../embeddings/oleObject110.bin"/><Relationship Id="rId33" Type="http://schemas.openxmlformats.org/officeDocument/2006/relationships/oleObject" Target="../embeddings/oleObject114.bin"/><Relationship Id="rId2" Type="http://schemas.openxmlformats.org/officeDocument/2006/relationships/slideLayout" Target="../slideLayouts/slideLayout6.xml"/><Relationship Id="rId16" Type="http://schemas.openxmlformats.org/officeDocument/2006/relationships/oleObject" Target="../embeddings/oleObject103.bin"/><Relationship Id="rId20" Type="http://schemas.openxmlformats.org/officeDocument/2006/relationships/oleObject" Target="../embeddings/oleObject107.bin"/><Relationship Id="rId29" Type="http://schemas.openxmlformats.org/officeDocument/2006/relationships/oleObject" Target="../embeddings/oleObject112.bin"/><Relationship Id="rId1" Type="http://schemas.openxmlformats.org/officeDocument/2006/relationships/vmlDrawing" Target="../drawings/vmlDrawing8.vml"/><Relationship Id="rId6" Type="http://schemas.openxmlformats.org/officeDocument/2006/relationships/image" Target="../media/image5.wmf"/><Relationship Id="rId11" Type="http://schemas.openxmlformats.org/officeDocument/2006/relationships/oleObject" Target="../embeddings/oleObject100.bin"/><Relationship Id="rId24" Type="http://schemas.openxmlformats.org/officeDocument/2006/relationships/image" Target="../media/image33.wmf"/><Relationship Id="rId32" Type="http://schemas.openxmlformats.org/officeDocument/2006/relationships/image" Target="../media/image25.wmf"/><Relationship Id="rId5" Type="http://schemas.openxmlformats.org/officeDocument/2006/relationships/oleObject" Target="../embeddings/oleObject97.bin"/><Relationship Id="rId15" Type="http://schemas.openxmlformats.org/officeDocument/2006/relationships/oleObject" Target="../embeddings/oleObject102.bin"/><Relationship Id="rId23" Type="http://schemas.openxmlformats.org/officeDocument/2006/relationships/oleObject" Target="../embeddings/oleObject109.bin"/><Relationship Id="rId28" Type="http://schemas.openxmlformats.org/officeDocument/2006/relationships/image" Target="../media/image7.wmf"/><Relationship Id="rId10" Type="http://schemas.openxmlformats.org/officeDocument/2006/relationships/image" Target="../media/image32.wmf"/><Relationship Id="rId19" Type="http://schemas.openxmlformats.org/officeDocument/2006/relationships/oleObject" Target="../embeddings/oleObject106.bin"/><Relationship Id="rId31" Type="http://schemas.openxmlformats.org/officeDocument/2006/relationships/oleObject" Target="../embeddings/oleObject113.bin"/><Relationship Id="rId4" Type="http://schemas.openxmlformats.org/officeDocument/2006/relationships/image" Target="../media/image4.wmf"/><Relationship Id="rId9" Type="http://schemas.openxmlformats.org/officeDocument/2006/relationships/oleObject" Target="../embeddings/oleObject99.bin"/><Relationship Id="rId14" Type="http://schemas.openxmlformats.org/officeDocument/2006/relationships/image" Target="../media/image12.wmf"/><Relationship Id="rId22" Type="http://schemas.openxmlformats.org/officeDocument/2006/relationships/image" Target="../media/image27.wmf"/><Relationship Id="rId27" Type="http://schemas.openxmlformats.org/officeDocument/2006/relationships/oleObject" Target="../embeddings/oleObject111.bin"/><Relationship Id="rId30" Type="http://schemas.openxmlformats.org/officeDocument/2006/relationships/image" Target="../media/image29.wmf"/><Relationship Id="rId8" Type="http://schemas.openxmlformats.org/officeDocument/2006/relationships/image" Target="../media/image8.wmf"/></Relationships>
</file>

<file path=ppt/slides/_rels/slide34.xml.rels><?xml version="1.0" encoding="UTF-8" standalone="yes"?>
<Relationships xmlns="http://schemas.openxmlformats.org/package/2006/relationships"><Relationship Id="rId13" Type="http://schemas.openxmlformats.org/officeDocument/2006/relationships/oleObject" Target="../embeddings/oleObject120.bin"/><Relationship Id="rId18" Type="http://schemas.openxmlformats.org/officeDocument/2006/relationships/image" Target="../media/image11.wmf"/><Relationship Id="rId26" Type="http://schemas.openxmlformats.org/officeDocument/2006/relationships/oleObject" Target="../embeddings/oleObject129.bin"/><Relationship Id="rId3" Type="http://schemas.openxmlformats.org/officeDocument/2006/relationships/oleObject" Target="../embeddings/oleObject115.bin"/><Relationship Id="rId21" Type="http://schemas.openxmlformats.org/officeDocument/2006/relationships/oleObject" Target="../embeddings/oleObject124.bin"/><Relationship Id="rId34" Type="http://schemas.openxmlformats.org/officeDocument/2006/relationships/oleObject" Target="../embeddings/oleObject134.bin"/><Relationship Id="rId7" Type="http://schemas.openxmlformats.org/officeDocument/2006/relationships/oleObject" Target="../embeddings/oleObject117.bin"/><Relationship Id="rId12" Type="http://schemas.openxmlformats.org/officeDocument/2006/relationships/image" Target="../media/image37.wmf"/><Relationship Id="rId17" Type="http://schemas.openxmlformats.org/officeDocument/2006/relationships/oleObject" Target="../embeddings/oleObject122.bin"/><Relationship Id="rId25" Type="http://schemas.openxmlformats.org/officeDocument/2006/relationships/oleObject" Target="../embeddings/oleObject128.bin"/><Relationship Id="rId33" Type="http://schemas.openxmlformats.org/officeDocument/2006/relationships/oleObject" Target="../embeddings/oleObject133.bin"/><Relationship Id="rId2" Type="http://schemas.openxmlformats.org/officeDocument/2006/relationships/slideLayout" Target="../slideLayouts/slideLayout6.xml"/><Relationship Id="rId16" Type="http://schemas.openxmlformats.org/officeDocument/2006/relationships/image" Target="../media/image39.wmf"/><Relationship Id="rId20" Type="http://schemas.openxmlformats.org/officeDocument/2006/relationships/image" Target="../media/image12.wmf"/><Relationship Id="rId29" Type="http://schemas.openxmlformats.org/officeDocument/2006/relationships/oleObject" Target="../embeddings/oleObject131.bin"/><Relationship Id="rId1" Type="http://schemas.openxmlformats.org/officeDocument/2006/relationships/vmlDrawing" Target="../drawings/vmlDrawing9.vml"/><Relationship Id="rId6" Type="http://schemas.openxmlformats.org/officeDocument/2006/relationships/image" Target="../media/image5.wmf"/><Relationship Id="rId11" Type="http://schemas.openxmlformats.org/officeDocument/2006/relationships/oleObject" Target="../embeddings/oleObject119.bin"/><Relationship Id="rId24" Type="http://schemas.openxmlformats.org/officeDocument/2006/relationships/oleObject" Target="../embeddings/oleObject127.bin"/><Relationship Id="rId32" Type="http://schemas.openxmlformats.org/officeDocument/2006/relationships/image" Target="../media/image41.wmf"/><Relationship Id="rId5" Type="http://schemas.openxmlformats.org/officeDocument/2006/relationships/oleObject" Target="../embeddings/oleObject116.bin"/><Relationship Id="rId15" Type="http://schemas.openxmlformats.org/officeDocument/2006/relationships/oleObject" Target="../embeddings/oleObject121.bin"/><Relationship Id="rId23" Type="http://schemas.openxmlformats.org/officeDocument/2006/relationships/oleObject" Target="../embeddings/oleObject126.bin"/><Relationship Id="rId28" Type="http://schemas.openxmlformats.org/officeDocument/2006/relationships/image" Target="../media/image40.wmf"/><Relationship Id="rId10" Type="http://schemas.openxmlformats.org/officeDocument/2006/relationships/image" Target="../media/image36.wmf"/><Relationship Id="rId19" Type="http://schemas.openxmlformats.org/officeDocument/2006/relationships/oleObject" Target="../embeddings/oleObject123.bin"/><Relationship Id="rId31" Type="http://schemas.openxmlformats.org/officeDocument/2006/relationships/oleObject" Target="../embeddings/oleObject132.bin"/><Relationship Id="rId4" Type="http://schemas.openxmlformats.org/officeDocument/2006/relationships/image" Target="../media/image4.wmf"/><Relationship Id="rId9" Type="http://schemas.openxmlformats.org/officeDocument/2006/relationships/oleObject" Target="../embeddings/oleObject118.bin"/><Relationship Id="rId14" Type="http://schemas.openxmlformats.org/officeDocument/2006/relationships/image" Target="../media/image38.wmf"/><Relationship Id="rId22" Type="http://schemas.openxmlformats.org/officeDocument/2006/relationships/oleObject" Target="../embeddings/oleObject125.bin"/><Relationship Id="rId27" Type="http://schemas.openxmlformats.org/officeDocument/2006/relationships/oleObject" Target="../embeddings/oleObject130.bin"/><Relationship Id="rId30" Type="http://schemas.openxmlformats.org/officeDocument/2006/relationships/image" Target="../media/image25.wmf"/><Relationship Id="rId35" Type="http://schemas.openxmlformats.org/officeDocument/2006/relationships/image" Target="../media/image33.wmf"/><Relationship Id="rId8" Type="http://schemas.openxmlformats.org/officeDocument/2006/relationships/image" Target="../media/image35.wmf"/></Relationships>
</file>

<file path=ppt/slides/_rels/slide35.xml.rels><?xml version="1.0" encoding="UTF-8" standalone="yes"?>
<Relationships xmlns="http://schemas.openxmlformats.org/package/2006/relationships"><Relationship Id="rId13" Type="http://schemas.openxmlformats.org/officeDocument/2006/relationships/oleObject" Target="../embeddings/oleObject140.bin"/><Relationship Id="rId18" Type="http://schemas.openxmlformats.org/officeDocument/2006/relationships/image" Target="../media/image11.wmf"/><Relationship Id="rId26" Type="http://schemas.openxmlformats.org/officeDocument/2006/relationships/oleObject" Target="../embeddings/oleObject149.bin"/><Relationship Id="rId21" Type="http://schemas.openxmlformats.org/officeDocument/2006/relationships/oleObject" Target="../embeddings/oleObject144.bin"/><Relationship Id="rId34" Type="http://schemas.openxmlformats.org/officeDocument/2006/relationships/oleObject" Target="../embeddings/oleObject154.bin"/><Relationship Id="rId7" Type="http://schemas.openxmlformats.org/officeDocument/2006/relationships/oleObject" Target="../embeddings/oleObject137.bin"/><Relationship Id="rId12" Type="http://schemas.openxmlformats.org/officeDocument/2006/relationships/image" Target="../media/image37.wmf"/><Relationship Id="rId17" Type="http://schemas.openxmlformats.org/officeDocument/2006/relationships/oleObject" Target="../embeddings/oleObject142.bin"/><Relationship Id="rId25" Type="http://schemas.openxmlformats.org/officeDocument/2006/relationships/oleObject" Target="../embeddings/oleObject148.bin"/><Relationship Id="rId33" Type="http://schemas.openxmlformats.org/officeDocument/2006/relationships/image" Target="../media/image44.wmf"/><Relationship Id="rId2" Type="http://schemas.openxmlformats.org/officeDocument/2006/relationships/slideLayout" Target="../slideLayouts/slideLayout6.xml"/><Relationship Id="rId16" Type="http://schemas.openxmlformats.org/officeDocument/2006/relationships/image" Target="../media/image39.wmf"/><Relationship Id="rId20" Type="http://schemas.openxmlformats.org/officeDocument/2006/relationships/image" Target="../media/image12.wmf"/><Relationship Id="rId29" Type="http://schemas.openxmlformats.org/officeDocument/2006/relationships/oleObject" Target="../embeddings/oleObject151.bin"/><Relationship Id="rId1" Type="http://schemas.openxmlformats.org/officeDocument/2006/relationships/vmlDrawing" Target="../drawings/vmlDrawing10.vml"/><Relationship Id="rId6" Type="http://schemas.openxmlformats.org/officeDocument/2006/relationships/image" Target="../media/image5.wmf"/><Relationship Id="rId11" Type="http://schemas.openxmlformats.org/officeDocument/2006/relationships/oleObject" Target="../embeddings/oleObject139.bin"/><Relationship Id="rId24" Type="http://schemas.openxmlformats.org/officeDocument/2006/relationships/oleObject" Target="../embeddings/oleObject147.bin"/><Relationship Id="rId32" Type="http://schemas.openxmlformats.org/officeDocument/2006/relationships/oleObject" Target="../embeddings/oleObject153.bin"/><Relationship Id="rId37" Type="http://schemas.openxmlformats.org/officeDocument/2006/relationships/image" Target="../media/image33.wmf"/><Relationship Id="rId5" Type="http://schemas.openxmlformats.org/officeDocument/2006/relationships/oleObject" Target="../embeddings/oleObject136.bin"/><Relationship Id="rId15" Type="http://schemas.openxmlformats.org/officeDocument/2006/relationships/oleObject" Target="../embeddings/oleObject141.bin"/><Relationship Id="rId23" Type="http://schemas.openxmlformats.org/officeDocument/2006/relationships/oleObject" Target="../embeddings/oleObject146.bin"/><Relationship Id="rId28" Type="http://schemas.openxmlformats.org/officeDocument/2006/relationships/image" Target="../media/image40.wmf"/><Relationship Id="rId36" Type="http://schemas.openxmlformats.org/officeDocument/2006/relationships/oleObject" Target="../embeddings/oleObject155.bin"/><Relationship Id="rId10" Type="http://schemas.openxmlformats.org/officeDocument/2006/relationships/image" Target="../media/image36.wmf"/><Relationship Id="rId19" Type="http://schemas.openxmlformats.org/officeDocument/2006/relationships/oleObject" Target="../embeddings/oleObject143.bin"/><Relationship Id="rId31" Type="http://schemas.openxmlformats.org/officeDocument/2006/relationships/image" Target="../media/image25.wmf"/><Relationship Id="rId4" Type="http://schemas.openxmlformats.org/officeDocument/2006/relationships/image" Target="../media/image4.wmf"/><Relationship Id="rId9" Type="http://schemas.openxmlformats.org/officeDocument/2006/relationships/oleObject" Target="../embeddings/oleObject138.bin"/><Relationship Id="rId14" Type="http://schemas.openxmlformats.org/officeDocument/2006/relationships/image" Target="../media/image43.wmf"/><Relationship Id="rId22" Type="http://schemas.openxmlformats.org/officeDocument/2006/relationships/oleObject" Target="../embeddings/oleObject145.bin"/><Relationship Id="rId27" Type="http://schemas.openxmlformats.org/officeDocument/2006/relationships/oleObject" Target="../embeddings/oleObject150.bin"/><Relationship Id="rId30" Type="http://schemas.openxmlformats.org/officeDocument/2006/relationships/oleObject" Target="../embeddings/oleObject152.bin"/><Relationship Id="rId35" Type="http://schemas.openxmlformats.org/officeDocument/2006/relationships/image" Target="../media/image41.wmf"/><Relationship Id="rId8" Type="http://schemas.openxmlformats.org/officeDocument/2006/relationships/image" Target="../media/image42.wmf"/><Relationship Id="rId3" Type="http://schemas.openxmlformats.org/officeDocument/2006/relationships/oleObject" Target="../embeddings/oleObject135.bin"/></Relationships>
</file>

<file path=ppt/slides/_rels/slide36.xml.rels><?xml version="1.0" encoding="UTF-8" standalone="yes"?>
<Relationships xmlns="http://schemas.openxmlformats.org/package/2006/relationships"><Relationship Id="rId13" Type="http://schemas.openxmlformats.org/officeDocument/2006/relationships/oleObject" Target="../embeddings/oleObject161.bin"/><Relationship Id="rId18" Type="http://schemas.openxmlformats.org/officeDocument/2006/relationships/oleObject" Target="../embeddings/oleObject164.bin"/><Relationship Id="rId26" Type="http://schemas.openxmlformats.org/officeDocument/2006/relationships/oleObject" Target="../embeddings/oleObject171.bin"/><Relationship Id="rId21" Type="http://schemas.openxmlformats.org/officeDocument/2006/relationships/oleObject" Target="../embeddings/oleObject167.bin"/><Relationship Id="rId34" Type="http://schemas.openxmlformats.org/officeDocument/2006/relationships/image" Target="../media/image43.wmf"/><Relationship Id="rId7" Type="http://schemas.openxmlformats.org/officeDocument/2006/relationships/oleObject" Target="../embeddings/oleObject158.bin"/><Relationship Id="rId12" Type="http://schemas.openxmlformats.org/officeDocument/2006/relationships/image" Target="../media/image46.wmf"/><Relationship Id="rId17" Type="http://schemas.openxmlformats.org/officeDocument/2006/relationships/oleObject" Target="../embeddings/oleObject163.bin"/><Relationship Id="rId25" Type="http://schemas.openxmlformats.org/officeDocument/2006/relationships/oleObject" Target="../embeddings/oleObject170.bin"/><Relationship Id="rId33" Type="http://schemas.openxmlformats.org/officeDocument/2006/relationships/oleObject" Target="../embeddings/oleObject175.bin"/><Relationship Id="rId38" Type="http://schemas.openxmlformats.org/officeDocument/2006/relationships/image" Target="../media/image44.wmf"/><Relationship Id="rId2" Type="http://schemas.openxmlformats.org/officeDocument/2006/relationships/slideLayout" Target="../slideLayouts/slideLayout6.xml"/><Relationship Id="rId16" Type="http://schemas.openxmlformats.org/officeDocument/2006/relationships/image" Target="../media/image12.wmf"/><Relationship Id="rId20" Type="http://schemas.openxmlformats.org/officeDocument/2006/relationships/oleObject" Target="../embeddings/oleObject166.bin"/><Relationship Id="rId29" Type="http://schemas.openxmlformats.org/officeDocument/2006/relationships/oleObject" Target="../embeddings/oleObject173.bin"/><Relationship Id="rId1" Type="http://schemas.openxmlformats.org/officeDocument/2006/relationships/vmlDrawing" Target="../drawings/vmlDrawing11.vml"/><Relationship Id="rId6" Type="http://schemas.openxmlformats.org/officeDocument/2006/relationships/image" Target="../media/image5.wmf"/><Relationship Id="rId11" Type="http://schemas.openxmlformats.org/officeDocument/2006/relationships/oleObject" Target="../embeddings/oleObject160.bin"/><Relationship Id="rId24" Type="http://schemas.openxmlformats.org/officeDocument/2006/relationships/image" Target="../media/image40.wmf"/><Relationship Id="rId32" Type="http://schemas.openxmlformats.org/officeDocument/2006/relationships/image" Target="../media/image36.wmf"/><Relationship Id="rId37" Type="http://schemas.openxmlformats.org/officeDocument/2006/relationships/oleObject" Target="../embeddings/oleObject177.bin"/><Relationship Id="rId5" Type="http://schemas.openxmlformats.org/officeDocument/2006/relationships/oleObject" Target="../embeddings/oleObject157.bin"/><Relationship Id="rId15" Type="http://schemas.openxmlformats.org/officeDocument/2006/relationships/oleObject" Target="../embeddings/oleObject162.bin"/><Relationship Id="rId23" Type="http://schemas.openxmlformats.org/officeDocument/2006/relationships/oleObject" Target="../embeddings/oleObject169.bin"/><Relationship Id="rId28" Type="http://schemas.openxmlformats.org/officeDocument/2006/relationships/image" Target="../media/image47.wmf"/><Relationship Id="rId36" Type="http://schemas.openxmlformats.org/officeDocument/2006/relationships/image" Target="../media/image25.wmf"/><Relationship Id="rId10" Type="http://schemas.openxmlformats.org/officeDocument/2006/relationships/image" Target="../media/image37.wmf"/><Relationship Id="rId19" Type="http://schemas.openxmlformats.org/officeDocument/2006/relationships/oleObject" Target="../embeddings/oleObject165.bin"/><Relationship Id="rId31" Type="http://schemas.openxmlformats.org/officeDocument/2006/relationships/oleObject" Target="../embeddings/oleObject174.bin"/><Relationship Id="rId4" Type="http://schemas.openxmlformats.org/officeDocument/2006/relationships/image" Target="../media/image4.wmf"/><Relationship Id="rId9" Type="http://schemas.openxmlformats.org/officeDocument/2006/relationships/oleObject" Target="../embeddings/oleObject159.bin"/><Relationship Id="rId14" Type="http://schemas.openxmlformats.org/officeDocument/2006/relationships/image" Target="../media/image11.wmf"/><Relationship Id="rId22" Type="http://schemas.openxmlformats.org/officeDocument/2006/relationships/oleObject" Target="../embeddings/oleObject168.bin"/><Relationship Id="rId27" Type="http://schemas.openxmlformats.org/officeDocument/2006/relationships/oleObject" Target="../embeddings/oleObject172.bin"/><Relationship Id="rId30" Type="http://schemas.openxmlformats.org/officeDocument/2006/relationships/image" Target="../media/image33.wmf"/><Relationship Id="rId35" Type="http://schemas.openxmlformats.org/officeDocument/2006/relationships/oleObject" Target="../embeddings/oleObject176.bin"/><Relationship Id="rId8" Type="http://schemas.openxmlformats.org/officeDocument/2006/relationships/image" Target="../media/image45.wmf"/><Relationship Id="rId3" Type="http://schemas.openxmlformats.org/officeDocument/2006/relationships/oleObject" Target="../embeddings/oleObject156.bin"/></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networkcoding.inf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networkcoding.inf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6" name="Picture 4">
            <a:hlinkClick r:id="" action="ppaction://media"/>
          </p:cNvPr>
          <p:cNvPicPr>
            <a:picLocks noRot="1" noChangeAspect="1" noChangeArrowheads="1"/>
          </p:cNvPicPr>
          <p:nvPr>
            <a:wavAudioFile r:embed="rId1" name="17.WAV"/>
          </p:nvPr>
        </p:nvPicPr>
        <p:blipFill>
          <a:blip r:embed="rId3">
            <a:extLst>
              <a:ext uri="{28A0092B-C50C-407E-A947-70E740481C1C}">
                <a14:useLocalDpi xmlns:a14="http://schemas.microsoft.com/office/drawing/2010/main" val="0"/>
              </a:ext>
            </a:extLst>
          </a:blip>
          <a:srcRect/>
          <a:stretch>
            <a:fillRect/>
          </a:stretch>
        </p:blipFill>
        <p:spPr bwMode="auto">
          <a:xfrm>
            <a:off x="3698875" y="5070475"/>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MMj0283572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4019">
            <a:off x="4803775" y="4991100"/>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MMj0283572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97121">
            <a:off x="3190875" y="4546600"/>
            <a:ext cx="13906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6"/>
          <p:cNvSpPr>
            <a:spLocks noChangeArrowheads="1"/>
          </p:cNvSpPr>
          <p:nvPr/>
        </p:nvSpPr>
        <p:spPr bwMode="auto">
          <a:xfrm>
            <a:off x="0" y="0"/>
            <a:ext cx="9144000" cy="6858000"/>
          </a:xfrm>
          <a:prstGeom prst="rect">
            <a:avLst/>
          </a:prstGeom>
          <a:solidFill>
            <a:srgbClr val="EFECA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4822" name="Rectangle 2"/>
          <p:cNvSpPr>
            <a:spLocks noGrp="1" noChangeArrowheads="1"/>
          </p:cNvSpPr>
          <p:nvPr>
            <p:ph type="ctrTitle"/>
          </p:nvPr>
        </p:nvSpPr>
        <p:spPr>
          <a:xfrm>
            <a:off x="914400" y="1371600"/>
            <a:ext cx="7239000" cy="1066800"/>
          </a:xfrm>
        </p:spPr>
        <p:txBody>
          <a:bodyPr/>
          <a:lstStyle/>
          <a:p>
            <a:pPr eaLnBrk="1" hangingPunct="1"/>
            <a:r>
              <a:rPr lang="en-US" altLang="zh-TW" b="1" smtClean="0">
                <a:solidFill>
                  <a:schemeClr val="accent2"/>
                </a:solidFill>
                <a:latin typeface="Comic Sans MS" panose="030F0702030302020204" pitchFamily="66" charset="0"/>
                <a:ea typeface="新細明體" panose="02020500000000000000" pitchFamily="18" charset="-120"/>
              </a:rPr>
              <a:t>Linear Network Coding</a:t>
            </a:r>
          </a:p>
        </p:txBody>
      </p:sp>
      <p:sp>
        <p:nvSpPr>
          <p:cNvPr id="34823" name="Rectangle 3"/>
          <p:cNvSpPr>
            <a:spLocks noGrp="1" noChangeArrowheads="1"/>
          </p:cNvSpPr>
          <p:nvPr>
            <p:ph type="subTitle" idx="1"/>
          </p:nvPr>
        </p:nvSpPr>
        <p:spPr>
          <a:xfrm>
            <a:off x="1371600" y="2743200"/>
            <a:ext cx="6400800" cy="1295400"/>
          </a:xfrm>
          <a:noFill/>
        </p:spPr>
        <p:txBody>
          <a:bodyPr/>
          <a:lstStyle/>
          <a:p>
            <a:pPr eaLnBrk="1" hangingPunct="1"/>
            <a:r>
              <a:rPr lang="en-US" altLang="zh-CN" sz="2000" b="1" dirty="0" smtClean="0">
                <a:solidFill>
                  <a:schemeClr val="accent2"/>
                </a:solidFill>
                <a:ea typeface="SimSun" panose="02010600030101010101" pitchFamily="2" charset="-122"/>
              </a:rPr>
              <a:t>Shuo-Yen Robert Li</a:t>
            </a:r>
          </a:p>
          <a:p>
            <a:pPr eaLnBrk="1" hangingPunct="1"/>
            <a:r>
              <a:rPr lang="en-US" altLang="zh-CN" sz="2000" b="1" dirty="0" smtClean="0">
                <a:solidFill>
                  <a:schemeClr val="accent2"/>
                </a:solidFill>
                <a:ea typeface="SimSun" panose="02010600030101010101" pitchFamily="2" charset="-122"/>
              </a:rPr>
              <a:t>Department of Information Engineering</a:t>
            </a:r>
          </a:p>
          <a:p>
            <a:pPr eaLnBrk="1" hangingPunct="1"/>
            <a:r>
              <a:rPr lang="en-US" altLang="zh-CN" sz="2000" b="1" dirty="0" smtClean="0">
                <a:solidFill>
                  <a:schemeClr val="accent2"/>
                </a:solidFill>
                <a:ea typeface="SimSun" panose="02010600030101010101" pitchFamily="2" charset="-122"/>
              </a:rPr>
              <a:t>The Chinese University of Hong Kong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5960" fill="hold"/>
                                        <p:tgtEl>
                                          <p:spTgt spid="1054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547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58020E70-CC58-446B-91AA-E514F4D951DB}"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44035"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4403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F13536D6-E127-4371-BCDD-D249B270A810}" type="slidenum">
              <a:rPr lang="zh-TW" altLang="en-US" sz="1400"/>
              <a:pPr eaLnBrk="1" hangingPunct="1"/>
              <a:t>10</a:t>
            </a:fld>
            <a:endParaRPr lang="en-US" altLang="zh-TW" sz="1400"/>
          </a:p>
        </p:txBody>
      </p:sp>
      <p:sp>
        <p:nvSpPr>
          <p:cNvPr id="44037" name="Rectangle 2"/>
          <p:cNvSpPr>
            <a:spLocks noGrp="1" noChangeArrowheads="1"/>
          </p:cNvSpPr>
          <p:nvPr>
            <p:ph type="title"/>
          </p:nvPr>
        </p:nvSpPr>
        <p:spPr>
          <a:xfrm>
            <a:off x="533400" y="304800"/>
            <a:ext cx="8077200" cy="1143000"/>
          </a:xfrm>
        </p:spPr>
        <p:txBody>
          <a:bodyPr/>
          <a:lstStyle/>
          <a:p>
            <a:pPr eaLnBrk="1" hangingPunct="1"/>
            <a:r>
              <a:rPr lang="en-US" altLang="zh-TW" b="1" smtClean="0">
                <a:solidFill>
                  <a:schemeClr val="accent2"/>
                </a:solidFill>
                <a:ea typeface="新細明體" panose="02020500000000000000" pitchFamily="18" charset="-120"/>
              </a:rPr>
              <a:t>Linear</a:t>
            </a:r>
            <a:r>
              <a:rPr lang="en-US" altLang="zh-TW" sz="4000" smtClean="0">
                <a:ea typeface="新細明體" panose="02020500000000000000" pitchFamily="18" charset="-120"/>
              </a:rPr>
              <a:t> </a:t>
            </a:r>
            <a:r>
              <a:rPr lang="en-US" altLang="zh-TW" sz="4000" smtClean="0">
                <a:solidFill>
                  <a:schemeClr val="accent2"/>
                </a:solidFill>
                <a:ea typeface="新細明體" panose="02020500000000000000" pitchFamily="18" charset="-120"/>
              </a:rPr>
              <a:t>network coding</a:t>
            </a:r>
          </a:p>
        </p:txBody>
      </p:sp>
      <p:sp>
        <p:nvSpPr>
          <p:cNvPr id="44038" name="Text Box 3"/>
          <p:cNvSpPr txBox="1">
            <a:spLocks noChangeArrowheads="1"/>
          </p:cNvSpPr>
          <p:nvPr/>
        </p:nvSpPr>
        <p:spPr bwMode="auto">
          <a:xfrm>
            <a:off x="762000" y="2181225"/>
            <a:ext cx="769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SzPct val="70000"/>
              <a:buFont typeface="Wingdings" panose="05000000000000000000" pitchFamily="2" charset="2"/>
              <a:buChar char="l"/>
            </a:pPr>
            <a:r>
              <a:rPr lang="en-US" altLang="zh-TW" sz="2400">
                <a:latin typeface="Times New Roman" panose="02020603050405020304" pitchFamily="18" charset="0"/>
                <a:ea typeface="新細明體" panose="02020500000000000000" pitchFamily="18" charset="-120"/>
              </a:rPr>
              <a:t>  Linearity in encoding </a:t>
            </a:r>
            <a:r>
              <a:rPr lang="en-US" altLang="zh-TW" sz="2400">
                <a:latin typeface="Times New Roman" panose="02020603050405020304" pitchFamily="18" charset="0"/>
                <a:ea typeface="新細明體" panose="02020500000000000000" pitchFamily="18" charset="-120"/>
                <a:sym typeface="Wingdings" panose="05000000000000000000" pitchFamily="2" charset="2"/>
              </a:rPr>
              <a:t>  </a:t>
            </a:r>
            <a:r>
              <a:rPr lang="en-US" altLang="zh-TW" sz="2400">
                <a:latin typeface="Times New Roman" panose="02020603050405020304" pitchFamily="18" charset="0"/>
                <a:ea typeface="新細明體" panose="02020500000000000000" pitchFamily="18" charset="-120"/>
              </a:rPr>
              <a:t>Conceptual simplicity</a:t>
            </a:r>
          </a:p>
          <a:p>
            <a:pPr eaLnBrk="1" hangingPunct="1">
              <a:buSzPct val="70000"/>
              <a:buFont typeface="Wingdings" panose="05000000000000000000" pitchFamily="2" charset="2"/>
              <a:buChar char="l"/>
            </a:pPr>
            <a:endParaRPr lang="en-US" altLang="zh-TW" sz="2400">
              <a:latin typeface="Times New Roman" panose="02020603050405020304" pitchFamily="18" charset="0"/>
              <a:ea typeface="新細明體" panose="02020500000000000000" pitchFamily="18" charset="-120"/>
            </a:endParaRPr>
          </a:p>
          <a:p>
            <a:pPr eaLnBrk="1" hangingPunct="1">
              <a:buSzPct val="70000"/>
              <a:buFont typeface="Wingdings" panose="05000000000000000000" pitchFamily="2" charset="2"/>
              <a:buChar char="l"/>
            </a:pPr>
            <a:r>
              <a:rPr lang="en-US" altLang="zh-TW" sz="2400">
                <a:latin typeface="Times New Roman" panose="02020603050405020304" pitchFamily="18" charset="0"/>
                <a:ea typeface="新細明體" panose="02020500000000000000" pitchFamily="18" charset="-120"/>
              </a:rPr>
              <a:t>  Implementation by simple and fast circuitry or software</a:t>
            </a:r>
          </a:p>
          <a:p>
            <a:pPr eaLnBrk="1" hangingPunct="1">
              <a:buSzPct val="70000"/>
              <a:buFont typeface="Wingdings" panose="05000000000000000000" pitchFamily="2" charset="2"/>
              <a:buChar char="l"/>
            </a:pPr>
            <a:endParaRPr lang="en-US" altLang="zh-TW" sz="2400">
              <a:latin typeface="Times New Roman" panose="02020603050405020304" pitchFamily="18" charset="0"/>
              <a:ea typeface="新細明體" panose="02020500000000000000" pitchFamily="18" charset="-120"/>
            </a:endParaRPr>
          </a:p>
          <a:p>
            <a:pPr eaLnBrk="1" hangingPunct="1">
              <a:buSzPct val="70000"/>
              <a:buFont typeface="Wingdings" panose="05000000000000000000" pitchFamily="2" charset="2"/>
              <a:buChar char="l"/>
            </a:pPr>
            <a:r>
              <a:rPr lang="en-US" altLang="zh-TW" sz="2400">
                <a:latin typeface="Times New Roman" panose="02020603050405020304" pitchFamily="18" charset="0"/>
                <a:ea typeface="新細明體" panose="02020500000000000000" pitchFamily="18" charset="-120"/>
              </a:rPr>
              <a:t>  Suffices to achieve best possible effect of network coding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版面配置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7621CFA8-0B2E-4DA3-A0C0-26E7C980BC88}"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45059" name="頁尾版面配置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4506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2F77170D-B44A-43EA-8199-F670FB04BC5B}" type="slidenum">
              <a:rPr lang="zh-TW" altLang="en-US" sz="1400"/>
              <a:pPr eaLnBrk="1" hangingPunct="1"/>
              <a:t>11</a:t>
            </a:fld>
            <a:endParaRPr lang="en-US" altLang="zh-TW" sz="1400"/>
          </a:p>
        </p:txBody>
      </p:sp>
      <p:sp>
        <p:nvSpPr>
          <p:cNvPr id="45061" name="Rectangle 2"/>
          <p:cNvSpPr>
            <a:spLocks noGrp="1" noChangeArrowheads="1"/>
          </p:cNvSpPr>
          <p:nvPr>
            <p:ph type="title"/>
          </p:nvPr>
        </p:nvSpPr>
        <p:spPr>
          <a:xfrm>
            <a:off x="457200" y="274638"/>
            <a:ext cx="8229600" cy="868362"/>
          </a:xfrm>
        </p:spPr>
        <p:txBody>
          <a:bodyPr/>
          <a:lstStyle/>
          <a:p>
            <a:pPr eaLnBrk="1" hangingPunct="1"/>
            <a:r>
              <a:rPr lang="en-US" altLang="zh-TW" sz="4000" i="1" smtClean="0">
                <a:solidFill>
                  <a:schemeClr val="accent2"/>
                </a:solidFill>
                <a:ea typeface="新細明體" panose="02020500000000000000" pitchFamily="18" charset="-120"/>
              </a:rPr>
              <a:t>Avalanche</a:t>
            </a:r>
            <a:r>
              <a:rPr lang="en-US" altLang="zh-TW" sz="4000" smtClean="0">
                <a:solidFill>
                  <a:schemeClr val="accent2"/>
                </a:solidFill>
                <a:ea typeface="新細明體" panose="02020500000000000000" pitchFamily="18" charset="-120"/>
              </a:rPr>
              <a:t> of </a:t>
            </a:r>
            <a:r>
              <a:rPr lang="en-US" altLang="zh-TW" sz="4000" i="1" smtClean="0">
                <a:solidFill>
                  <a:schemeClr val="accent2"/>
                </a:solidFill>
                <a:ea typeface="新細明體" panose="02020500000000000000" pitchFamily="18" charset="-120"/>
              </a:rPr>
              <a:t>Microsoft</a:t>
            </a:r>
          </a:p>
        </p:txBody>
      </p:sp>
      <p:graphicFrame>
        <p:nvGraphicFramePr>
          <p:cNvPr id="224315" name="Group 59"/>
          <p:cNvGraphicFramePr>
            <a:graphicFrameLocks noGrp="1"/>
          </p:cNvGraphicFramePr>
          <p:nvPr>
            <p:ph idx="1"/>
          </p:nvPr>
        </p:nvGraphicFramePr>
        <p:xfrm>
          <a:off x="457200" y="1600200"/>
          <a:ext cx="8229600" cy="3535363"/>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1025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Arial"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Dominating Internet traffic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Exemplifying tool before </a:t>
                      </a:r>
                      <a:r>
                        <a:rPr kumimoji="0" lang="en-US" altLang="zh-TW" sz="2000" b="0" i="1" u="none" strike="noStrike" cap="none" normalizeH="0" baseline="0" smtClean="0">
                          <a:ln>
                            <a:noFill/>
                          </a:ln>
                          <a:solidFill>
                            <a:schemeClr val="tx1"/>
                          </a:solidFill>
                          <a:effectLst/>
                          <a:latin typeface="Arial" charset="0"/>
                          <a:ea typeface="新細明體" charset="-120"/>
                        </a:rPr>
                        <a:t>Microsoft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1" u="none" strike="noStrike" cap="none" normalizeH="0" baseline="0" smtClean="0">
                          <a:ln>
                            <a:noFill/>
                          </a:ln>
                          <a:solidFill>
                            <a:schemeClr val="tx1"/>
                          </a:solidFill>
                          <a:effectLst/>
                          <a:latin typeface="Arial" charset="0"/>
                          <a:ea typeface="新細明體" charset="-120"/>
                        </a:rPr>
                        <a:t>Microsoft</a:t>
                      </a:r>
                      <a:r>
                        <a:rPr kumimoji="0" lang="en-US" altLang="zh-TW" sz="2000" b="0" i="0" u="none" strike="noStrike" cap="none" normalizeH="0" baseline="0" smtClean="0">
                          <a:ln>
                            <a:noFill/>
                          </a:ln>
                          <a:solidFill>
                            <a:schemeClr val="tx1"/>
                          </a:solidFill>
                          <a:effectLst/>
                          <a:latin typeface="Arial" charset="0"/>
                          <a:ea typeface="新細明體" charset="-120"/>
                        </a:rPr>
                        <a:t> tool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Theoretic basis for improvement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5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2000" b="0" i="0" u="none" strike="noStrike" cap="none" normalizeH="0" baseline="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Old 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TW" sz="2000" b="0" i="0" u="none" strike="noStrike" cap="none" normalizeH="0" baseline="0" smtClean="0">
                        <a:ln>
                          <a:noFill/>
                        </a:ln>
                        <a:solidFill>
                          <a:schemeClr val="tx1"/>
                        </a:solidFill>
                        <a:effectLst/>
                        <a:latin typeface="Arial" charset="0"/>
                        <a:ea typeface="新細明體"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Web browsing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TW" sz="2000" b="0" i="1" u="none" strike="noStrike" cap="none" normalizeH="0" baseline="0" smtClean="0">
                        <a:ln>
                          <a:noFill/>
                        </a:ln>
                        <a:solidFill>
                          <a:schemeClr val="accent2"/>
                        </a:solidFill>
                        <a:effectLst/>
                        <a:latin typeface="Arial" charset="0"/>
                        <a:ea typeface="新細明體"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1" u="none" strike="noStrike" cap="none" normalizeH="0" baseline="0" smtClean="0">
                          <a:ln>
                            <a:noFill/>
                          </a:ln>
                          <a:solidFill>
                            <a:schemeClr val="accent2"/>
                          </a:solidFill>
                          <a:effectLst/>
                          <a:latin typeface="Arial" charset="0"/>
                          <a:ea typeface="新細明體" charset="-120"/>
                        </a:rPr>
                        <a:t>Netcape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7200" b="0" i="0" u="none" strike="noStrike" cap="none" normalizeH="0" baseline="0" smtClean="0">
                          <a:ln>
                            <a:noFill/>
                          </a:ln>
                          <a:solidFill>
                            <a:srgbClr val="3333FF"/>
                          </a:solidFill>
                          <a:effectLst/>
                          <a:latin typeface="Arial Black" pitchFamily="34" charset="0"/>
                          <a:ea typeface="Arial Unicode MS" pitchFamily="34" charset="-120"/>
                          <a:cs typeface="Arial Unicode MS" pitchFamily="34" charset="-120"/>
                        </a:rPr>
                        <a:t> </a:t>
                      </a:r>
                      <a:r>
                        <a:rPr kumimoji="0" lang="en-US" altLang="zh-TW" sz="7200" b="0" i="0" u="none" strike="noStrike" cap="none" normalizeH="0" baseline="0" smtClean="0">
                          <a:ln>
                            <a:noFill/>
                          </a:ln>
                          <a:solidFill>
                            <a:srgbClr val="0099FF"/>
                          </a:solidFill>
                          <a:effectLst/>
                          <a:latin typeface="Arial Black" pitchFamily="34" charset="0"/>
                          <a:ea typeface="Arial Unicode MS" pitchFamily="34" charset="-120"/>
                          <a:cs typeface="Arial Unicode MS" pitchFamily="34" charset="-12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TW" sz="2000" b="0" i="0" u="none" strike="noStrike" cap="none" normalizeH="0" baseline="0" smtClean="0">
                        <a:ln>
                          <a:noFill/>
                        </a:ln>
                        <a:solidFill>
                          <a:schemeClr val="tx1"/>
                        </a:solidFill>
                        <a:effectLst/>
                        <a:latin typeface="Arial" charset="0"/>
                        <a:ea typeface="新細明體"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None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4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2000" b="0" i="0" u="none" strike="noStrike" cap="none" normalizeH="0" baseline="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TW" sz="2000" b="0" i="0" u="none" strike="noStrike" cap="none" normalizeH="0" baseline="0" smtClean="0">
                        <a:ln>
                          <a:noFill/>
                        </a:ln>
                        <a:solidFill>
                          <a:schemeClr val="tx1"/>
                        </a:solidFill>
                        <a:effectLst/>
                        <a:latin typeface="Arial" charset="0"/>
                        <a:ea typeface="新細明體"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Peer-to-peer (P2P)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TW" sz="2000" b="1" i="1" u="none" strike="noStrike" cap="none" normalizeH="0" baseline="0" smtClean="0">
                        <a:ln>
                          <a:noFill/>
                        </a:ln>
                        <a:solidFill>
                          <a:srgbClr val="3333FF"/>
                        </a:solidFill>
                        <a:effectLst/>
                        <a:latin typeface="Arial" charset="0"/>
                        <a:ea typeface="新細明體"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1" u="none" strike="noStrike" cap="none" normalizeH="0" baseline="0" smtClean="0">
                          <a:ln>
                            <a:noFill/>
                          </a:ln>
                          <a:solidFill>
                            <a:schemeClr val="accent2"/>
                          </a:solidFill>
                          <a:effectLst/>
                          <a:latin typeface="Arial" charset="0"/>
                          <a:ea typeface="新細明體" charset="-120"/>
                        </a:rPr>
                        <a:t>B</a:t>
                      </a:r>
                      <a:r>
                        <a:rPr kumimoji="0" lang="en-US" altLang="zh-TW" sz="2000" b="0" i="1" u="none" strike="noStrike" cap="none" normalizeH="0" baseline="0" smtClean="0">
                          <a:ln>
                            <a:noFill/>
                          </a:ln>
                          <a:solidFill>
                            <a:schemeClr val="tx1"/>
                          </a:solidFill>
                          <a:effectLst/>
                          <a:latin typeface="Arial" charset="0"/>
                          <a:ea typeface="新細明體" charset="-120"/>
                        </a:rPr>
                        <a:t>it</a:t>
                      </a:r>
                      <a:r>
                        <a:rPr kumimoji="0" lang="en-US" altLang="zh-TW" sz="2000" b="1" i="1" u="none" strike="noStrike" cap="none" normalizeH="0" baseline="0" smtClean="0">
                          <a:ln>
                            <a:noFill/>
                          </a:ln>
                          <a:solidFill>
                            <a:schemeClr val="accent2"/>
                          </a:solidFill>
                          <a:effectLst/>
                          <a:latin typeface="Arial" charset="0"/>
                          <a:ea typeface="新細明體" charset="-120"/>
                        </a:rPr>
                        <a:t>T</a:t>
                      </a:r>
                      <a:r>
                        <a:rPr kumimoji="0" lang="en-US" altLang="zh-TW" sz="2000" b="0" i="1" u="none" strike="noStrike" cap="none" normalizeH="0" baseline="0" smtClean="0">
                          <a:ln>
                            <a:noFill/>
                          </a:ln>
                          <a:solidFill>
                            <a:schemeClr val="tx1"/>
                          </a:solidFill>
                          <a:effectLst/>
                          <a:latin typeface="Arial" charset="0"/>
                          <a:ea typeface="新細明體" charset="-120"/>
                        </a:rPr>
                        <a:t>orrent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2000" b="0" i="1" u="none" strike="noStrike" cap="none" normalizeH="0" baseline="0" smtClean="0">
                        <a:ln>
                          <a:noFill/>
                        </a:ln>
                        <a:solidFill>
                          <a:schemeClr val="accent2"/>
                        </a:solidFill>
                        <a:effectLst/>
                        <a:latin typeface="Arial" charset="0"/>
                        <a:ea typeface="新細明體"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0" i="1" u="none" strike="noStrike" cap="none" normalizeH="0" baseline="0" smtClean="0">
                          <a:ln>
                            <a:noFill/>
                          </a:ln>
                          <a:solidFill>
                            <a:schemeClr val="accent2"/>
                          </a:solidFill>
                          <a:effectLst/>
                          <a:latin typeface="Arial" charset="0"/>
                          <a:ea typeface="新細明體" charset="-120"/>
                        </a:rPr>
                        <a:t>Avalanche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Arial" charset="0"/>
                          <a:ea typeface="新細明體" charset="-120"/>
                        </a:rPr>
                        <a:t>Network coding</a:t>
                      </a:r>
                    </a:p>
                    <a:p>
                      <a:pPr marL="0" marR="0" lvl="0" indent="0" algn="l" defTabSz="914400" rtl="0" eaLnBrk="1" fontAlgn="base" latinLnBrk="0" hangingPunct="1">
                        <a:lnSpc>
                          <a:spcPct val="100000"/>
                        </a:lnSpc>
                        <a:spcBef>
                          <a:spcPct val="20000"/>
                        </a:spcBef>
                        <a:spcAft>
                          <a:spcPct val="0"/>
                        </a:spcAft>
                        <a:buClr>
                          <a:srgbClr val="3333FF"/>
                        </a:buClr>
                        <a:buSzTx/>
                        <a:buFontTx/>
                        <a:buChar char="•"/>
                        <a:tabLst/>
                      </a:pPr>
                      <a:r>
                        <a:rPr kumimoji="0" lang="en-US" altLang="zh-TW" sz="2000" b="0" i="0" u="none" strike="noStrike" cap="none" normalizeH="0" baseline="0" smtClean="0">
                          <a:ln>
                            <a:noFill/>
                          </a:ln>
                          <a:solidFill>
                            <a:schemeClr val="tx1"/>
                          </a:solidFill>
                          <a:effectLst/>
                          <a:latin typeface="Arial" charset="0"/>
                          <a:ea typeface="新細明體" charset="-120"/>
                        </a:rPr>
                        <a:t> +20~30% throughput</a:t>
                      </a:r>
                    </a:p>
                    <a:p>
                      <a:pPr marL="0" marR="0" lvl="0" indent="0" algn="l" defTabSz="914400" rtl="0" eaLnBrk="1" fontAlgn="base" latinLnBrk="0" hangingPunct="1">
                        <a:lnSpc>
                          <a:spcPct val="100000"/>
                        </a:lnSpc>
                        <a:spcBef>
                          <a:spcPct val="20000"/>
                        </a:spcBef>
                        <a:spcAft>
                          <a:spcPct val="0"/>
                        </a:spcAft>
                        <a:buClr>
                          <a:srgbClr val="3333FF"/>
                        </a:buClr>
                        <a:buSzTx/>
                        <a:buFontTx/>
                        <a:buChar char="•"/>
                        <a:tabLst/>
                      </a:pPr>
                      <a:r>
                        <a:rPr kumimoji="0" lang="en-US" altLang="zh-TW" sz="2000" b="0" i="0" u="none" strike="noStrike" cap="none" normalizeH="0" baseline="0" smtClean="0">
                          <a:ln>
                            <a:noFill/>
                          </a:ln>
                          <a:solidFill>
                            <a:schemeClr val="tx1"/>
                          </a:solidFill>
                          <a:effectLst/>
                          <a:latin typeface="Arial" charset="0"/>
                          <a:ea typeface="新細明體" charset="-120"/>
                        </a:rPr>
                        <a:t> improved security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4997F405-DBE7-4986-9C5E-8913DBF3030E}"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46083"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4608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85D4748B-00D2-4E41-B728-A51B96A6585B}" type="slidenum">
              <a:rPr lang="zh-TW" altLang="en-US" sz="1400"/>
              <a:pPr eaLnBrk="1" hangingPunct="1"/>
              <a:t>12</a:t>
            </a:fld>
            <a:endParaRPr lang="en-US" altLang="zh-TW" sz="1400"/>
          </a:p>
        </p:txBody>
      </p:sp>
      <p:sp>
        <p:nvSpPr>
          <p:cNvPr id="46085" name="Rectangle 2"/>
          <p:cNvSpPr>
            <a:spLocks noGrp="1" noChangeArrowheads="1"/>
          </p:cNvSpPr>
          <p:nvPr>
            <p:ph type="title"/>
          </p:nvPr>
        </p:nvSpPr>
        <p:spPr>
          <a:xfrm>
            <a:off x="228600" y="152400"/>
            <a:ext cx="8686800" cy="914400"/>
          </a:xfrm>
        </p:spPr>
        <p:txBody>
          <a:bodyPr/>
          <a:lstStyle/>
          <a:p>
            <a:pPr eaLnBrk="1" hangingPunct="1"/>
            <a:r>
              <a:rPr lang="en-US" altLang="zh-TW" sz="3600" smtClean="0">
                <a:solidFill>
                  <a:schemeClr val="accent2"/>
                </a:solidFill>
                <a:ea typeface="新細明體" panose="02020500000000000000" pitchFamily="18" charset="-120"/>
              </a:rPr>
              <a:t>Formulation of linear network coding</a:t>
            </a:r>
            <a:endParaRPr lang="en-US" altLang="zh-TW" sz="3600" smtClean="0">
              <a:solidFill>
                <a:srgbClr val="FF0000"/>
              </a:solidFill>
              <a:ea typeface="新細明體" panose="02020500000000000000" pitchFamily="18" charset="-120"/>
            </a:endParaRPr>
          </a:p>
        </p:txBody>
      </p:sp>
      <p:sp>
        <p:nvSpPr>
          <p:cNvPr id="46086" name="Text Box 3"/>
          <p:cNvSpPr txBox="1">
            <a:spLocks noChangeArrowheads="1"/>
          </p:cNvSpPr>
          <p:nvPr/>
        </p:nvSpPr>
        <p:spPr bwMode="auto">
          <a:xfrm>
            <a:off x="457200" y="1219200"/>
            <a:ext cx="4319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The source generates a message, which is expresses as an </a:t>
            </a:r>
            <a:r>
              <a:rPr lang="en-US" altLang="zh-TW" sz="2400" b="1">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a:t>
            </a:r>
            <a:r>
              <a:rPr lang="en-US" altLang="zh-TW" sz="2400" b="1">
                <a:latin typeface="Times New Roman" panose="02020603050405020304" pitchFamily="18" charset="0"/>
                <a:ea typeface="新細明體" panose="02020500000000000000" pitchFamily="18" charset="-120"/>
              </a:rPr>
              <a:t>-dim</a:t>
            </a:r>
            <a:r>
              <a:rPr lang="en-US" altLang="zh-TW" sz="2400">
                <a:latin typeface="Times New Roman" panose="02020603050405020304" pitchFamily="18" charset="0"/>
                <a:ea typeface="新細明體" panose="02020500000000000000" pitchFamily="18" charset="-120"/>
              </a:rPr>
              <a:t> row vector over a </a:t>
            </a:r>
            <a:r>
              <a:rPr lang="en-US" altLang="zh-TW" sz="2400" b="1">
                <a:solidFill>
                  <a:schemeClr val="accent2"/>
                </a:solidFill>
                <a:latin typeface="Times New Roman" panose="02020603050405020304" pitchFamily="18" charset="0"/>
                <a:ea typeface="新細明體" panose="02020500000000000000" pitchFamily="18" charset="-120"/>
              </a:rPr>
              <a:t>base field</a:t>
            </a:r>
            <a:r>
              <a:rPr lang="en-US" altLang="zh-TW" sz="2400">
                <a:latin typeface="Times New Roman" panose="02020603050405020304" pitchFamily="18" charset="0"/>
                <a:ea typeface="新細明體" panose="02020500000000000000" pitchFamily="18" charset="-120"/>
              </a:rPr>
              <a:t> </a:t>
            </a:r>
            <a:r>
              <a:rPr lang="en-US" altLang="zh-TW" sz="2400" b="1" i="1">
                <a:solidFill>
                  <a:schemeClr val="accent2"/>
                </a:solidFill>
                <a:latin typeface="Times New Roman" panose="02020603050405020304" pitchFamily="18" charset="0"/>
                <a:ea typeface="新細明體" panose="02020500000000000000" pitchFamily="18" charset="-120"/>
              </a:rPr>
              <a:t>F</a:t>
            </a:r>
            <a:r>
              <a:rPr lang="en-US" altLang="zh-TW" sz="2400">
                <a:latin typeface="Times New Roman" panose="02020603050405020304" pitchFamily="18" charset="0"/>
                <a:ea typeface="新細明體" panose="02020500000000000000" pitchFamily="18" charset="-120"/>
              </a:rPr>
              <a:t>.</a:t>
            </a:r>
          </a:p>
        </p:txBody>
      </p:sp>
      <p:grpSp>
        <p:nvGrpSpPr>
          <p:cNvPr id="2" name="Group 4"/>
          <p:cNvGrpSpPr>
            <a:grpSpLocks/>
          </p:cNvGrpSpPr>
          <p:nvPr/>
        </p:nvGrpSpPr>
        <p:grpSpPr bwMode="auto">
          <a:xfrm>
            <a:off x="4981575" y="2298700"/>
            <a:ext cx="3429000" cy="2438400"/>
            <a:chOff x="3312" y="864"/>
            <a:chExt cx="2160" cy="1536"/>
          </a:xfrm>
        </p:grpSpPr>
        <p:sp>
          <p:nvSpPr>
            <p:cNvPr id="46121" name="Line 5"/>
            <p:cNvSpPr>
              <a:spLocks noChangeShapeType="1"/>
            </p:cNvSpPr>
            <p:nvPr/>
          </p:nvSpPr>
          <p:spPr bwMode="auto">
            <a:xfrm flipH="1">
              <a:off x="3532" y="1696"/>
              <a:ext cx="641" cy="39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22" name="Rectangle 6"/>
            <p:cNvSpPr>
              <a:spLocks noChangeArrowheads="1"/>
            </p:cNvSpPr>
            <p:nvPr/>
          </p:nvSpPr>
          <p:spPr bwMode="auto">
            <a:xfrm>
              <a:off x="4176" y="1440"/>
              <a:ext cx="382" cy="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400">
                  <a:latin typeface="Times New Roman" panose="02020603050405020304" pitchFamily="18" charset="0"/>
                  <a:ea typeface="SimSun" panose="02010600030101010101" pitchFamily="2" charset="-122"/>
                </a:rPr>
                <a:t>S</a:t>
              </a:r>
              <a:endParaRPr lang="en-US" altLang="zh-TW" sz="2400">
                <a:ea typeface="新細明體" panose="02020500000000000000" pitchFamily="18" charset="-120"/>
              </a:endParaRPr>
            </a:p>
          </p:txBody>
        </p:sp>
        <p:sp>
          <p:nvSpPr>
            <p:cNvPr id="46123" name="Line 7"/>
            <p:cNvSpPr>
              <a:spLocks noChangeShapeType="1"/>
            </p:cNvSpPr>
            <p:nvPr/>
          </p:nvSpPr>
          <p:spPr bwMode="auto">
            <a:xfrm>
              <a:off x="4591" y="1673"/>
              <a:ext cx="641" cy="39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24" name="Line 8"/>
            <p:cNvSpPr>
              <a:spLocks noChangeShapeType="1"/>
            </p:cNvSpPr>
            <p:nvPr/>
          </p:nvSpPr>
          <p:spPr bwMode="auto">
            <a:xfrm flipH="1">
              <a:off x="4224" y="1104"/>
              <a:ext cx="0" cy="336"/>
            </a:xfrm>
            <a:prstGeom prst="line">
              <a:avLst/>
            </a:prstGeom>
            <a:noFill/>
            <a:ln w="19050">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25" name="Rectangle 9"/>
            <p:cNvSpPr>
              <a:spLocks noChangeArrowheads="1"/>
            </p:cNvSpPr>
            <p:nvPr/>
          </p:nvSpPr>
          <p:spPr bwMode="auto">
            <a:xfrm>
              <a:off x="4128" y="864"/>
              <a:ext cx="222" cy="24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6126" name="Line 10"/>
            <p:cNvSpPr>
              <a:spLocks noChangeShapeType="1"/>
            </p:cNvSpPr>
            <p:nvPr/>
          </p:nvSpPr>
          <p:spPr bwMode="auto">
            <a:xfrm flipH="1">
              <a:off x="4512" y="1104"/>
              <a:ext cx="0" cy="336"/>
            </a:xfrm>
            <a:prstGeom prst="line">
              <a:avLst/>
            </a:prstGeom>
            <a:noFill/>
            <a:ln w="19050">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27" name="Rectangle 11"/>
            <p:cNvSpPr>
              <a:spLocks noChangeArrowheads="1"/>
            </p:cNvSpPr>
            <p:nvPr/>
          </p:nvSpPr>
          <p:spPr bwMode="auto">
            <a:xfrm>
              <a:off x="4416" y="864"/>
              <a:ext cx="222" cy="24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grpSp>
          <p:nvGrpSpPr>
            <p:cNvPr id="46128" name="Group 12"/>
            <p:cNvGrpSpPr>
              <a:grpSpLocks/>
            </p:cNvGrpSpPr>
            <p:nvPr/>
          </p:nvGrpSpPr>
          <p:grpSpPr bwMode="auto">
            <a:xfrm>
              <a:off x="3312" y="2112"/>
              <a:ext cx="2160" cy="288"/>
              <a:chOff x="3121" y="2212"/>
              <a:chExt cx="1776" cy="267"/>
            </a:xfrm>
          </p:grpSpPr>
          <p:sp>
            <p:nvSpPr>
              <p:cNvPr id="46129" name="Oval 13"/>
              <p:cNvSpPr>
                <a:spLocks noChangeArrowheads="1"/>
              </p:cNvSpPr>
              <p:nvPr/>
            </p:nvSpPr>
            <p:spPr bwMode="auto">
              <a:xfrm>
                <a:off x="3121" y="2212"/>
                <a:ext cx="239" cy="26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130" name="Rectangle 14"/>
              <p:cNvSpPr>
                <a:spLocks noChangeArrowheads="1"/>
              </p:cNvSpPr>
              <p:nvPr/>
            </p:nvSpPr>
            <p:spPr bwMode="auto">
              <a:xfrm>
                <a:off x="3169" y="2256"/>
                <a:ext cx="145" cy="168"/>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 T</a:t>
                </a:r>
                <a:endParaRPr lang="en-US" altLang="zh-TW" sz="4400">
                  <a:ea typeface="新細明體" panose="02020500000000000000" pitchFamily="18" charset="-120"/>
                </a:endParaRPr>
              </a:p>
            </p:txBody>
          </p:sp>
          <p:sp>
            <p:nvSpPr>
              <p:cNvPr id="46131" name="Oval 15"/>
              <p:cNvSpPr>
                <a:spLocks noChangeArrowheads="1"/>
              </p:cNvSpPr>
              <p:nvPr/>
            </p:nvSpPr>
            <p:spPr bwMode="auto">
              <a:xfrm>
                <a:off x="4658" y="2212"/>
                <a:ext cx="239" cy="26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132" name="Rectangle 16"/>
              <p:cNvSpPr>
                <a:spLocks noChangeArrowheads="1"/>
              </p:cNvSpPr>
              <p:nvPr/>
            </p:nvSpPr>
            <p:spPr bwMode="auto">
              <a:xfrm>
                <a:off x="4704" y="2256"/>
                <a:ext cx="146" cy="168"/>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 U</a:t>
                </a:r>
                <a:endParaRPr lang="en-US" altLang="zh-TW" sz="4400">
                  <a:ea typeface="新細明體" panose="02020500000000000000" pitchFamily="18" charset="-120"/>
                </a:endParaRPr>
              </a:p>
            </p:txBody>
          </p:sp>
        </p:grpSp>
      </p:grpSp>
      <p:grpSp>
        <p:nvGrpSpPr>
          <p:cNvPr id="46088" name="Group 17"/>
          <p:cNvGrpSpPr>
            <a:grpSpLocks/>
          </p:cNvGrpSpPr>
          <p:nvPr/>
        </p:nvGrpSpPr>
        <p:grpSpPr bwMode="auto">
          <a:xfrm>
            <a:off x="685800" y="2895600"/>
            <a:ext cx="2514600" cy="2895600"/>
            <a:chOff x="394" y="1278"/>
            <a:chExt cx="2064" cy="2462"/>
          </a:xfrm>
        </p:grpSpPr>
        <p:sp>
          <p:nvSpPr>
            <p:cNvPr id="46090" name="Line 18"/>
            <p:cNvSpPr>
              <a:spLocks noChangeShapeType="1"/>
            </p:cNvSpPr>
            <p:nvPr/>
          </p:nvSpPr>
          <p:spPr bwMode="auto">
            <a:xfrm flipH="1">
              <a:off x="672" y="1488"/>
              <a:ext cx="558" cy="324"/>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091" name="Oval 19"/>
            <p:cNvSpPr>
              <a:spLocks noChangeArrowheads="1"/>
            </p:cNvSpPr>
            <p:nvPr/>
          </p:nvSpPr>
          <p:spPr bwMode="auto">
            <a:xfrm>
              <a:off x="394" y="173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092" name="Rectangle 20"/>
            <p:cNvSpPr>
              <a:spLocks noChangeArrowheads="1"/>
            </p:cNvSpPr>
            <p:nvPr/>
          </p:nvSpPr>
          <p:spPr bwMode="auto">
            <a:xfrm>
              <a:off x="450" y="1790"/>
              <a:ext cx="168"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T</a:t>
              </a:r>
              <a:endParaRPr lang="en-US" altLang="zh-TW" sz="2800">
                <a:ea typeface="新細明體" panose="02020500000000000000" pitchFamily="18" charset="-120"/>
              </a:endParaRPr>
            </a:p>
          </p:txBody>
        </p:sp>
        <p:sp>
          <p:nvSpPr>
            <p:cNvPr id="46093" name="Oval 21"/>
            <p:cNvSpPr>
              <a:spLocks noChangeArrowheads="1"/>
            </p:cNvSpPr>
            <p:nvPr/>
          </p:nvSpPr>
          <p:spPr bwMode="auto">
            <a:xfrm>
              <a:off x="2180" y="173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094" name="Rectangle 22"/>
            <p:cNvSpPr>
              <a:spLocks noChangeArrowheads="1"/>
            </p:cNvSpPr>
            <p:nvPr/>
          </p:nvSpPr>
          <p:spPr bwMode="auto">
            <a:xfrm>
              <a:off x="2234" y="1790"/>
              <a:ext cx="169"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U</a:t>
              </a:r>
              <a:endParaRPr lang="en-US" altLang="zh-TW" sz="2800">
                <a:ea typeface="新細明體" panose="02020500000000000000" pitchFamily="18" charset="-120"/>
              </a:endParaRPr>
            </a:p>
          </p:txBody>
        </p:sp>
        <p:sp>
          <p:nvSpPr>
            <p:cNvPr id="46095" name="Oval 23"/>
            <p:cNvSpPr>
              <a:spLocks noChangeArrowheads="1"/>
            </p:cNvSpPr>
            <p:nvPr/>
          </p:nvSpPr>
          <p:spPr bwMode="auto">
            <a:xfrm>
              <a:off x="1286" y="2258"/>
              <a:ext cx="280"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096" name="Rectangle 24"/>
            <p:cNvSpPr>
              <a:spLocks noChangeArrowheads="1"/>
            </p:cNvSpPr>
            <p:nvPr/>
          </p:nvSpPr>
          <p:spPr bwMode="auto">
            <a:xfrm>
              <a:off x="1342" y="2310"/>
              <a:ext cx="168"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W</a:t>
              </a:r>
              <a:endParaRPr lang="en-US" altLang="zh-TW" sz="2800">
                <a:ea typeface="新細明體" panose="02020500000000000000" pitchFamily="18" charset="-120"/>
              </a:endParaRPr>
            </a:p>
          </p:txBody>
        </p:sp>
        <p:sp>
          <p:nvSpPr>
            <p:cNvPr id="46097" name="Oval 25"/>
            <p:cNvSpPr>
              <a:spLocks noChangeArrowheads="1"/>
            </p:cNvSpPr>
            <p:nvPr/>
          </p:nvSpPr>
          <p:spPr bwMode="auto">
            <a:xfrm>
              <a:off x="394" y="342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098" name="Rectangle 26"/>
            <p:cNvSpPr>
              <a:spLocks noChangeArrowheads="1"/>
            </p:cNvSpPr>
            <p:nvPr/>
          </p:nvSpPr>
          <p:spPr bwMode="auto">
            <a:xfrm>
              <a:off x="450" y="3480"/>
              <a:ext cx="168"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Y</a:t>
              </a:r>
              <a:endParaRPr lang="en-US" altLang="zh-TW" sz="2800">
                <a:ea typeface="新細明體" panose="02020500000000000000" pitchFamily="18" charset="-120"/>
              </a:endParaRPr>
            </a:p>
          </p:txBody>
        </p:sp>
        <p:sp>
          <p:nvSpPr>
            <p:cNvPr id="46099" name="Oval 27"/>
            <p:cNvSpPr>
              <a:spLocks noChangeArrowheads="1"/>
            </p:cNvSpPr>
            <p:nvPr/>
          </p:nvSpPr>
          <p:spPr bwMode="auto">
            <a:xfrm>
              <a:off x="2180" y="342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100" name="Rectangle 28"/>
            <p:cNvSpPr>
              <a:spLocks noChangeArrowheads="1"/>
            </p:cNvSpPr>
            <p:nvPr/>
          </p:nvSpPr>
          <p:spPr bwMode="auto">
            <a:xfrm>
              <a:off x="2234" y="3480"/>
              <a:ext cx="169"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Z</a:t>
              </a:r>
              <a:endParaRPr lang="en-US" altLang="zh-TW" sz="2800">
                <a:ea typeface="新細明體" panose="02020500000000000000" pitchFamily="18" charset="-120"/>
              </a:endParaRPr>
            </a:p>
          </p:txBody>
        </p:sp>
        <p:sp>
          <p:nvSpPr>
            <p:cNvPr id="46101" name="Line 29"/>
            <p:cNvSpPr>
              <a:spLocks noChangeShapeType="1"/>
            </p:cNvSpPr>
            <p:nvPr/>
          </p:nvSpPr>
          <p:spPr bwMode="auto">
            <a:xfrm>
              <a:off x="1426" y="2623"/>
              <a:ext cx="0" cy="391"/>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02" name="Oval 30"/>
            <p:cNvSpPr>
              <a:spLocks noChangeArrowheads="1"/>
            </p:cNvSpPr>
            <p:nvPr/>
          </p:nvSpPr>
          <p:spPr bwMode="auto">
            <a:xfrm>
              <a:off x="1279" y="3060"/>
              <a:ext cx="279" cy="3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6103" name="Rectangle 31"/>
            <p:cNvSpPr>
              <a:spLocks noChangeArrowheads="1"/>
            </p:cNvSpPr>
            <p:nvPr/>
          </p:nvSpPr>
          <p:spPr bwMode="auto">
            <a:xfrm>
              <a:off x="1335" y="3113"/>
              <a:ext cx="167" cy="19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X</a:t>
              </a:r>
              <a:endParaRPr lang="en-US" altLang="zh-TW" sz="2800">
                <a:ea typeface="新細明體" panose="02020500000000000000" pitchFamily="18" charset="-120"/>
              </a:endParaRPr>
            </a:p>
          </p:txBody>
        </p:sp>
        <p:grpSp>
          <p:nvGrpSpPr>
            <p:cNvPr id="46104" name="Group 32"/>
            <p:cNvGrpSpPr>
              <a:grpSpLocks/>
            </p:cNvGrpSpPr>
            <p:nvPr/>
          </p:nvGrpSpPr>
          <p:grpSpPr bwMode="auto">
            <a:xfrm>
              <a:off x="828" y="1373"/>
              <a:ext cx="1224" cy="234"/>
              <a:chOff x="3938" y="1233"/>
              <a:chExt cx="1224" cy="234"/>
            </a:xfrm>
          </p:grpSpPr>
          <p:sp>
            <p:nvSpPr>
              <p:cNvPr id="46119" name="Rectangle 33"/>
              <p:cNvSpPr>
                <a:spLocks noChangeArrowheads="1"/>
              </p:cNvSpPr>
              <p:nvPr/>
            </p:nvSpPr>
            <p:spPr bwMode="auto">
              <a:xfrm>
                <a:off x="3938" y="1233"/>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1</a:t>
                </a:r>
                <a:endParaRPr lang="en-US" altLang="zh-TW" sz="2800">
                  <a:ea typeface="新細明體" panose="02020500000000000000" pitchFamily="18" charset="-120"/>
                </a:endParaRPr>
              </a:p>
            </p:txBody>
          </p:sp>
          <p:sp>
            <p:nvSpPr>
              <p:cNvPr id="46120" name="Rectangle 34"/>
              <p:cNvSpPr>
                <a:spLocks noChangeArrowheads="1"/>
              </p:cNvSpPr>
              <p:nvPr/>
            </p:nvSpPr>
            <p:spPr bwMode="auto">
              <a:xfrm>
                <a:off x="4927" y="1270"/>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2</a:t>
                </a:r>
                <a:endParaRPr lang="en-US" altLang="zh-TW" sz="2800">
                  <a:ea typeface="新細明體" panose="02020500000000000000" pitchFamily="18" charset="-120"/>
                </a:endParaRPr>
              </a:p>
            </p:txBody>
          </p:sp>
        </p:grpSp>
        <p:grpSp>
          <p:nvGrpSpPr>
            <p:cNvPr id="46105" name="Group 35"/>
            <p:cNvGrpSpPr>
              <a:grpSpLocks/>
            </p:cNvGrpSpPr>
            <p:nvPr/>
          </p:nvGrpSpPr>
          <p:grpSpPr bwMode="auto">
            <a:xfrm>
              <a:off x="538" y="1936"/>
              <a:ext cx="1747" cy="919"/>
              <a:chOff x="3648" y="1796"/>
              <a:chExt cx="1747" cy="919"/>
            </a:xfrm>
          </p:grpSpPr>
          <p:sp>
            <p:nvSpPr>
              <p:cNvPr id="46115" name="Rectangle 36"/>
              <p:cNvSpPr>
                <a:spLocks noChangeArrowheads="1"/>
              </p:cNvSpPr>
              <p:nvPr/>
            </p:nvSpPr>
            <p:spPr bwMode="auto">
              <a:xfrm>
                <a:off x="4015" y="1796"/>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solidFill>
                      <a:srgbClr val="990000"/>
                    </a:solidFill>
                    <a:latin typeface="Times New Roman" panose="02020603050405020304" pitchFamily="18" charset="0"/>
                    <a:ea typeface="SimSun" panose="02010600030101010101" pitchFamily="2" charset="-122"/>
                  </a:rPr>
                  <a:t> </a:t>
                </a:r>
                <a:r>
                  <a:rPr lang="en-US" altLang="zh-CN" sz="1200">
                    <a:latin typeface="Times New Roman" panose="02020603050405020304" pitchFamily="18" charset="0"/>
                    <a:ea typeface="SimSun" panose="02010600030101010101" pitchFamily="2" charset="-122"/>
                  </a:rPr>
                  <a:t>b</a:t>
                </a:r>
                <a:r>
                  <a:rPr lang="en-US" altLang="zh-CN" sz="1200" baseline="-25000">
                    <a:latin typeface="Times New Roman" panose="02020603050405020304" pitchFamily="18" charset="0"/>
                    <a:ea typeface="SimSun" panose="02010600030101010101" pitchFamily="2" charset="-122"/>
                  </a:rPr>
                  <a:t>1</a:t>
                </a:r>
                <a:endParaRPr lang="en-US" altLang="zh-TW" sz="2800">
                  <a:ea typeface="新細明體" panose="02020500000000000000" pitchFamily="18" charset="-120"/>
                </a:endParaRPr>
              </a:p>
            </p:txBody>
          </p:sp>
          <p:sp>
            <p:nvSpPr>
              <p:cNvPr id="46116" name="Rectangle 37"/>
              <p:cNvSpPr>
                <a:spLocks noChangeArrowheads="1"/>
              </p:cNvSpPr>
              <p:nvPr/>
            </p:nvSpPr>
            <p:spPr bwMode="auto">
              <a:xfrm>
                <a:off x="3648" y="2485"/>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1</a:t>
                </a:r>
                <a:endParaRPr lang="en-US" altLang="zh-TW" sz="2800">
                  <a:ea typeface="新細明體" panose="02020500000000000000" pitchFamily="18" charset="-120"/>
                </a:endParaRPr>
              </a:p>
            </p:txBody>
          </p:sp>
          <p:sp>
            <p:nvSpPr>
              <p:cNvPr id="46117" name="Rectangle 38"/>
              <p:cNvSpPr>
                <a:spLocks noChangeArrowheads="1"/>
              </p:cNvSpPr>
              <p:nvPr/>
            </p:nvSpPr>
            <p:spPr bwMode="auto">
              <a:xfrm>
                <a:off x="4824" y="1807"/>
                <a:ext cx="234"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2</a:t>
                </a:r>
                <a:endParaRPr lang="en-US" altLang="zh-TW" sz="2800">
                  <a:ea typeface="新細明體" panose="02020500000000000000" pitchFamily="18" charset="-120"/>
                </a:endParaRPr>
              </a:p>
            </p:txBody>
          </p:sp>
          <p:sp>
            <p:nvSpPr>
              <p:cNvPr id="46118" name="Rectangle 39"/>
              <p:cNvSpPr>
                <a:spLocks noChangeArrowheads="1"/>
              </p:cNvSpPr>
              <p:nvPr/>
            </p:nvSpPr>
            <p:spPr bwMode="auto">
              <a:xfrm>
                <a:off x="5161" y="2519"/>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2</a:t>
                </a:r>
                <a:endParaRPr lang="en-US" altLang="zh-TW" sz="2800">
                  <a:ea typeface="新細明體" panose="02020500000000000000" pitchFamily="18" charset="-120"/>
                </a:endParaRPr>
              </a:p>
            </p:txBody>
          </p:sp>
        </p:grpSp>
        <p:sp>
          <p:nvSpPr>
            <p:cNvPr id="46106" name="Rectangle 40"/>
            <p:cNvSpPr>
              <a:spLocks noChangeArrowheads="1"/>
            </p:cNvSpPr>
            <p:nvPr/>
          </p:nvSpPr>
          <p:spPr bwMode="auto">
            <a:xfrm>
              <a:off x="1309" y="1278"/>
              <a:ext cx="255" cy="2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600">
                  <a:latin typeface="Times New Roman" panose="02020603050405020304" pitchFamily="18" charset="0"/>
                  <a:ea typeface="SimSun" panose="02010600030101010101" pitchFamily="2" charset="-122"/>
                </a:rPr>
                <a:t>S</a:t>
              </a:r>
              <a:endParaRPr lang="en-US" altLang="zh-TW" sz="1600">
                <a:ea typeface="新細明體" panose="02020500000000000000" pitchFamily="18" charset="-120"/>
              </a:endParaRPr>
            </a:p>
          </p:txBody>
        </p:sp>
        <p:sp>
          <p:nvSpPr>
            <p:cNvPr id="46107" name="Line 41"/>
            <p:cNvSpPr>
              <a:spLocks noChangeShapeType="1"/>
            </p:cNvSpPr>
            <p:nvPr/>
          </p:nvSpPr>
          <p:spPr bwMode="auto">
            <a:xfrm>
              <a:off x="523" y="2098"/>
              <a:ext cx="1" cy="13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08" name="Line 42"/>
            <p:cNvSpPr>
              <a:spLocks noChangeShapeType="1"/>
            </p:cNvSpPr>
            <p:nvPr/>
          </p:nvSpPr>
          <p:spPr bwMode="auto">
            <a:xfrm>
              <a:off x="729" y="1998"/>
              <a:ext cx="557" cy="32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09" name="Line 43"/>
            <p:cNvSpPr>
              <a:spLocks noChangeShapeType="1"/>
            </p:cNvSpPr>
            <p:nvPr/>
          </p:nvSpPr>
          <p:spPr bwMode="auto">
            <a:xfrm>
              <a:off x="1563" y="3298"/>
              <a:ext cx="599" cy="27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10" name="Line 44"/>
            <p:cNvSpPr>
              <a:spLocks noChangeShapeType="1"/>
            </p:cNvSpPr>
            <p:nvPr/>
          </p:nvSpPr>
          <p:spPr bwMode="auto">
            <a:xfrm>
              <a:off x="2309" y="2098"/>
              <a:ext cx="0" cy="13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11" name="Line 45"/>
            <p:cNvSpPr>
              <a:spLocks noChangeShapeType="1"/>
            </p:cNvSpPr>
            <p:nvPr/>
          </p:nvSpPr>
          <p:spPr bwMode="auto">
            <a:xfrm flipH="1">
              <a:off x="1570" y="1999"/>
              <a:ext cx="610" cy="34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12" name="Line 46"/>
            <p:cNvSpPr>
              <a:spLocks noChangeShapeType="1"/>
            </p:cNvSpPr>
            <p:nvPr/>
          </p:nvSpPr>
          <p:spPr bwMode="auto">
            <a:xfrm flipH="1">
              <a:off x="697" y="3291"/>
              <a:ext cx="565" cy="239"/>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113" name="Text Box 47"/>
            <p:cNvSpPr txBox="1">
              <a:spLocks noChangeArrowheads="1"/>
            </p:cNvSpPr>
            <p:nvPr/>
          </p:nvSpPr>
          <p:spPr bwMode="auto">
            <a:xfrm>
              <a:off x="859" y="2729"/>
              <a:ext cx="1392"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200">
                  <a:ea typeface="新細明體" panose="02020500000000000000" pitchFamily="18" charset="-120"/>
                </a:rPr>
                <a:t>  </a:t>
              </a:r>
              <a:r>
                <a:rPr lang="en-US" altLang="zh-CN" sz="1200">
                  <a:ea typeface="SimSun" panose="02010600030101010101" pitchFamily="2" charset="-122"/>
                </a:rPr>
                <a:t>b</a:t>
              </a:r>
              <a:r>
                <a:rPr lang="en-US" altLang="zh-CN" sz="1200" baseline="-25000">
                  <a:ea typeface="SimSun" panose="02010600030101010101" pitchFamily="2" charset="-122"/>
                </a:rPr>
                <a:t>1</a:t>
              </a:r>
              <a:r>
                <a:rPr lang="en-US" altLang="zh-CN" sz="1200">
                  <a:ea typeface="SimSun" panose="02010600030101010101" pitchFamily="2" charset="-122"/>
                  <a:sym typeface="Symbol" panose="05050102010706020507" pitchFamily="18" charset="2"/>
                </a:rPr>
                <a:t> </a:t>
              </a:r>
              <a:r>
                <a:rPr lang="en-US" altLang="zh-CN" sz="1200">
                  <a:ea typeface="SimSun" panose="02010600030101010101" pitchFamily="2" charset="-122"/>
                </a:rPr>
                <a:t>b</a:t>
              </a:r>
              <a:r>
                <a:rPr lang="en-US" altLang="zh-CN" sz="1200" baseline="-25000">
                  <a:ea typeface="SimSun" panose="02010600030101010101" pitchFamily="2" charset="-122"/>
                </a:rPr>
                <a:t>2</a:t>
              </a:r>
              <a:endParaRPr lang="en-US" altLang="zh-TW" sz="1200">
                <a:ea typeface="新細明體" panose="02020500000000000000" pitchFamily="18" charset="-120"/>
              </a:endParaRPr>
            </a:p>
            <a:p>
              <a:pPr eaLnBrk="1" hangingPunct="1"/>
              <a:endParaRPr lang="en-US" altLang="zh-TW" sz="1200">
                <a:ea typeface="新細明體" panose="02020500000000000000" pitchFamily="18" charset="-120"/>
              </a:endParaRPr>
            </a:p>
            <a:p>
              <a:pPr eaLnBrk="1" hangingPunct="1"/>
              <a:endParaRPr lang="en-US" altLang="zh-TW" sz="1200">
                <a:ea typeface="新細明體" panose="02020500000000000000" pitchFamily="18" charset="-120"/>
              </a:endParaRPr>
            </a:p>
            <a:p>
              <a:pPr eaLnBrk="1" hangingPunct="1"/>
              <a:r>
                <a:rPr lang="en-US" altLang="zh-CN" sz="1200">
                  <a:ea typeface="SimSun" panose="02010600030101010101" pitchFamily="2" charset="-122"/>
                </a:rPr>
                <a:t>b</a:t>
              </a:r>
              <a:r>
                <a:rPr lang="en-US" altLang="zh-CN" sz="1200" baseline="-25000">
                  <a:ea typeface="SimSun" panose="02010600030101010101" pitchFamily="2" charset="-122"/>
                </a:rPr>
                <a:t>1</a:t>
              </a:r>
              <a:r>
                <a:rPr lang="en-US" altLang="zh-CN" sz="1200">
                  <a:ea typeface="SimSun" panose="02010600030101010101" pitchFamily="2" charset="-122"/>
                  <a:sym typeface="Symbol" panose="05050102010706020507" pitchFamily="18" charset="2"/>
                </a:rPr>
                <a:t> </a:t>
              </a:r>
              <a:r>
                <a:rPr lang="en-US" altLang="zh-CN" sz="1200">
                  <a:ea typeface="SimSun" panose="02010600030101010101" pitchFamily="2" charset="-122"/>
                </a:rPr>
                <a:t>b</a:t>
              </a:r>
              <a:r>
                <a:rPr lang="en-US" altLang="zh-CN" sz="1200" baseline="-25000">
                  <a:ea typeface="SimSun" panose="02010600030101010101" pitchFamily="2" charset="-122"/>
                </a:rPr>
                <a:t>2              </a:t>
              </a:r>
              <a:r>
                <a:rPr lang="en-US" altLang="zh-CN" sz="1200">
                  <a:ea typeface="SimSun" panose="02010600030101010101" pitchFamily="2" charset="-122"/>
                </a:rPr>
                <a:t>b</a:t>
              </a:r>
              <a:r>
                <a:rPr lang="en-US" altLang="zh-CN" sz="1200" baseline="-25000">
                  <a:ea typeface="SimSun" panose="02010600030101010101" pitchFamily="2" charset="-122"/>
                </a:rPr>
                <a:t>1</a:t>
              </a:r>
              <a:r>
                <a:rPr lang="en-US" altLang="zh-CN" sz="1200">
                  <a:ea typeface="SimSun" panose="02010600030101010101" pitchFamily="2" charset="-122"/>
                  <a:sym typeface="Symbol" panose="05050102010706020507" pitchFamily="18" charset="2"/>
                </a:rPr>
                <a:t> </a:t>
              </a:r>
              <a:r>
                <a:rPr lang="en-US" altLang="zh-CN" sz="1200">
                  <a:ea typeface="SimSun" panose="02010600030101010101" pitchFamily="2" charset="-122"/>
                </a:rPr>
                <a:t>b</a:t>
              </a:r>
              <a:r>
                <a:rPr lang="en-US" altLang="zh-CN" sz="1200" baseline="-25000">
                  <a:ea typeface="SimSun" panose="02010600030101010101" pitchFamily="2" charset="-122"/>
                </a:rPr>
                <a:t>2</a:t>
              </a:r>
              <a:endParaRPr lang="en-US" altLang="zh-TW" sz="1200">
                <a:ea typeface="新細明體" panose="02020500000000000000" pitchFamily="18" charset="-120"/>
              </a:endParaRPr>
            </a:p>
          </p:txBody>
        </p:sp>
        <p:sp>
          <p:nvSpPr>
            <p:cNvPr id="46114" name="Line 48"/>
            <p:cNvSpPr>
              <a:spLocks noChangeShapeType="1"/>
            </p:cNvSpPr>
            <p:nvPr/>
          </p:nvSpPr>
          <p:spPr bwMode="auto">
            <a:xfrm>
              <a:off x="1593" y="1470"/>
              <a:ext cx="558" cy="324"/>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182321" name="Text Box 49"/>
          <p:cNvSpPr txBox="1">
            <a:spLocks noChangeArrowheads="1"/>
          </p:cNvSpPr>
          <p:nvPr/>
        </p:nvSpPr>
        <p:spPr bwMode="auto">
          <a:xfrm>
            <a:off x="4819650" y="1217613"/>
            <a:ext cx="3862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In this case, </a:t>
            </a:r>
            <a:r>
              <a:rPr lang="en-US" altLang="zh-TW" sz="2400" b="1">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 2, </a:t>
            </a:r>
            <a:r>
              <a:rPr lang="en-US" altLang="zh-TW" sz="2400" b="1" i="1">
                <a:solidFill>
                  <a:schemeClr val="accent2"/>
                </a:solidFill>
                <a:latin typeface="Times New Roman" panose="02020603050405020304" pitchFamily="18" charset="0"/>
                <a:ea typeface="新細明體" panose="02020500000000000000" pitchFamily="18" charset="-120"/>
              </a:rPr>
              <a:t>F</a:t>
            </a:r>
            <a:r>
              <a:rPr lang="en-US" altLang="zh-TW" sz="2400">
                <a:latin typeface="Times New Roman" panose="02020603050405020304" pitchFamily="18" charset="0"/>
                <a:ea typeface="新細明體" panose="02020500000000000000" pitchFamily="18" charset="-120"/>
              </a:rPr>
              <a:t> = GF(2), and message =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endParaRPr lang="en-US" altLang="zh-TW" sz="2400" b="1">
              <a:solidFill>
                <a:schemeClr val="accent2"/>
              </a:solidFill>
              <a:latin typeface="Times New Roman" panose="02020603050405020304" pitchFamily="18"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32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511B44D7-D60D-461C-B000-FB54402C146B}"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47107"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4710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27331D18-4A51-4CBA-A7A7-2825B5C56487}" type="slidenum">
              <a:rPr lang="zh-TW" altLang="en-US" sz="1400"/>
              <a:pPr eaLnBrk="1" hangingPunct="1"/>
              <a:t>13</a:t>
            </a:fld>
            <a:endParaRPr lang="en-US" altLang="zh-TW" sz="1400"/>
          </a:p>
        </p:txBody>
      </p:sp>
      <p:sp>
        <p:nvSpPr>
          <p:cNvPr id="47109" name="Rectangle 2"/>
          <p:cNvSpPr>
            <a:spLocks noGrp="1" noChangeArrowheads="1"/>
          </p:cNvSpPr>
          <p:nvPr>
            <p:ph type="title"/>
          </p:nvPr>
        </p:nvSpPr>
        <p:spPr>
          <a:xfrm>
            <a:off x="228600" y="152400"/>
            <a:ext cx="8686800" cy="914400"/>
          </a:xfrm>
        </p:spPr>
        <p:txBody>
          <a:bodyPr/>
          <a:lstStyle/>
          <a:p>
            <a:pPr eaLnBrk="1" hangingPunct="1"/>
            <a:r>
              <a:rPr lang="en-US" altLang="zh-TW" sz="3200" smtClean="0">
                <a:solidFill>
                  <a:schemeClr val="accent2"/>
                </a:solidFill>
                <a:ea typeface="新細明體" panose="02020500000000000000" pitchFamily="18" charset="-120"/>
              </a:rPr>
              <a:t>Formulation of linear network coding (Cont’d)</a:t>
            </a:r>
            <a:endParaRPr lang="en-US" altLang="zh-TW" sz="3200" smtClean="0">
              <a:solidFill>
                <a:srgbClr val="FF0000"/>
              </a:solidFill>
              <a:ea typeface="新細明體" panose="02020500000000000000" pitchFamily="18" charset="-120"/>
            </a:endParaRPr>
          </a:p>
        </p:txBody>
      </p:sp>
      <p:sp>
        <p:nvSpPr>
          <p:cNvPr id="47110" name="Text Box 3"/>
          <p:cNvSpPr txBox="1">
            <a:spLocks noChangeArrowheads="1"/>
          </p:cNvSpPr>
          <p:nvPr/>
        </p:nvSpPr>
        <p:spPr bwMode="auto">
          <a:xfrm>
            <a:off x="381000" y="1066800"/>
            <a:ext cx="4845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Inside node  S, there is a linear gain from every input to every output. This linear gain, a scalar in the base field, is called a </a:t>
            </a:r>
            <a:r>
              <a:rPr lang="en-US" altLang="zh-TW" sz="2400" b="1">
                <a:solidFill>
                  <a:schemeClr val="accent2"/>
                </a:solidFill>
                <a:latin typeface="Times New Roman" panose="02020603050405020304" pitchFamily="18" charset="0"/>
                <a:ea typeface="新細明體" panose="02020500000000000000" pitchFamily="18" charset="-120"/>
              </a:rPr>
              <a:t>local encoding kernel</a:t>
            </a:r>
            <a:r>
              <a:rPr lang="en-US" altLang="zh-TW" sz="2400">
                <a:latin typeface="Times New Roman" panose="02020603050405020304" pitchFamily="18" charset="0"/>
                <a:ea typeface="新細明體" panose="02020500000000000000" pitchFamily="18" charset="-120"/>
              </a:rPr>
              <a:t>.</a:t>
            </a:r>
          </a:p>
        </p:txBody>
      </p:sp>
      <p:sp>
        <p:nvSpPr>
          <p:cNvPr id="47111" name="Oval 4"/>
          <p:cNvSpPr>
            <a:spLocks noChangeArrowheads="1"/>
          </p:cNvSpPr>
          <p:nvPr/>
        </p:nvSpPr>
        <p:spPr bwMode="auto">
          <a:xfrm>
            <a:off x="5230813" y="3429000"/>
            <a:ext cx="46196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12" name="Rectangle 5"/>
          <p:cNvSpPr>
            <a:spLocks noChangeArrowheads="1"/>
          </p:cNvSpPr>
          <p:nvPr/>
        </p:nvSpPr>
        <p:spPr bwMode="auto">
          <a:xfrm>
            <a:off x="5322888" y="3503613"/>
            <a:ext cx="280987" cy="2889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 T</a:t>
            </a:r>
            <a:endParaRPr lang="en-US" altLang="zh-TW" sz="4400">
              <a:ea typeface="新細明體" panose="02020500000000000000" pitchFamily="18" charset="-120"/>
            </a:endParaRPr>
          </a:p>
        </p:txBody>
      </p:sp>
      <p:sp>
        <p:nvSpPr>
          <p:cNvPr id="47113" name="Oval 6"/>
          <p:cNvSpPr>
            <a:spLocks noChangeArrowheads="1"/>
          </p:cNvSpPr>
          <p:nvPr/>
        </p:nvSpPr>
        <p:spPr bwMode="auto">
          <a:xfrm>
            <a:off x="8153400" y="3429000"/>
            <a:ext cx="461963"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14" name="Rectangle 7"/>
          <p:cNvSpPr>
            <a:spLocks noChangeArrowheads="1"/>
          </p:cNvSpPr>
          <p:nvPr/>
        </p:nvSpPr>
        <p:spPr bwMode="auto">
          <a:xfrm>
            <a:off x="8242300" y="3503613"/>
            <a:ext cx="282575" cy="2889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 U</a:t>
            </a:r>
            <a:endParaRPr lang="en-US" altLang="zh-TW" sz="4400">
              <a:ea typeface="新細明體" panose="02020500000000000000" pitchFamily="18" charset="-120"/>
            </a:endParaRPr>
          </a:p>
        </p:txBody>
      </p:sp>
      <p:sp>
        <p:nvSpPr>
          <p:cNvPr id="47115" name="Line 8"/>
          <p:cNvSpPr>
            <a:spLocks noChangeShapeType="1"/>
          </p:cNvSpPr>
          <p:nvPr/>
        </p:nvSpPr>
        <p:spPr bwMode="auto">
          <a:xfrm flipH="1">
            <a:off x="5562600" y="2819400"/>
            <a:ext cx="990600"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6" name="Rectangle 9"/>
          <p:cNvSpPr>
            <a:spLocks noChangeArrowheads="1"/>
          </p:cNvSpPr>
          <p:nvPr/>
        </p:nvSpPr>
        <p:spPr bwMode="auto">
          <a:xfrm>
            <a:off x="5795963" y="2754313"/>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7117" name="Rectangle 10"/>
          <p:cNvSpPr>
            <a:spLocks noChangeArrowheads="1"/>
          </p:cNvSpPr>
          <p:nvPr/>
        </p:nvSpPr>
        <p:spPr bwMode="auto">
          <a:xfrm>
            <a:off x="7696200" y="2779713"/>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7118" name="Line 11"/>
          <p:cNvSpPr>
            <a:spLocks noChangeShapeType="1"/>
          </p:cNvSpPr>
          <p:nvPr/>
        </p:nvSpPr>
        <p:spPr bwMode="auto">
          <a:xfrm>
            <a:off x="7239000" y="2779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9" name="Line 12"/>
          <p:cNvSpPr>
            <a:spLocks noChangeShapeType="1"/>
          </p:cNvSpPr>
          <p:nvPr/>
        </p:nvSpPr>
        <p:spPr bwMode="auto">
          <a:xfrm flipH="1">
            <a:off x="6678613" y="1524000"/>
            <a:ext cx="0" cy="533400"/>
          </a:xfrm>
          <a:prstGeom prst="line">
            <a:avLst/>
          </a:prstGeom>
          <a:noFill/>
          <a:ln w="19050">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20" name="Rectangle 13"/>
          <p:cNvSpPr>
            <a:spLocks noChangeArrowheads="1"/>
          </p:cNvSpPr>
          <p:nvPr/>
        </p:nvSpPr>
        <p:spPr bwMode="auto">
          <a:xfrm>
            <a:off x="6505575" y="1143000"/>
            <a:ext cx="3524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7121" name="Line 14"/>
          <p:cNvSpPr>
            <a:spLocks noChangeShapeType="1"/>
          </p:cNvSpPr>
          <p:nvPr/>
        </p:nvSpPr>
        <p:spPr bwMode="auto">
          <a:xfrm flipH="1">
            <a:off x="7135813" y="1524000"/>
            <a:ext cx="0" cy="533400"/>
          </a:xfrm>
          <a:prstGeom prst="line">
            <a:avLst/>
          </a:prstGeom>
          <a:noFill/>
          <a:ln w="19050">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22" name="Rectangle 15"/>
          <p:cNvSpPr>
            <a:spLocks noChangeArrowheads="1"/>
          </p:cNvSpPr>
          <p:nvPr/>
        </p:nvSpPr>
        <p:spPr bwMode="auto">
          <a:xfrm>
            <a:off x="7010400" y="1143000"/>
            <a:ext cx="3524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7123" name="Rectangle 16"/>
          <p:cNvSpPr>
            <a:spLocks noChangeArrowheads="1"/>
          </p:cNvSpPr>
          <p:nvPr/>
        </p:nvSpPr>
        <p:spPr bwMode="auto">
          <a:xfrm>
            <a:off x="6373813" y="2057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47124" name="Line 17"/>
          <p:cNvSpPr>
            <a:spLocks noChangeShapeType="1"/>
          </p:cNvSpPr>
          <p:nvPr/>
        </p:nvSpPr>
        <p:spPr bwMode="auto">
          <a:xfrm flipH="1">
            <a:off x="6450013" y="2133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7125" name="Line 18"/>
          <p:cNvSpPr>
            <a:spLocks noChangeShapeType="1"/>
          </p:cNvSpPr>
          <p:nvPr/>
        </p:nvSpPr>
        <p:spPr bwMode="auto">
          <a:xfrm>
            <a:off x="7135813" y="2133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7126" name="Line 19"/>
          <p:cNvSpPr>
            <a:spLocks noChangeShapeType="1"/>
          </p:cNvSpPr>
          <p:nvPr/>
        </p:nvSpPr>
        <p:spPr bwMode="auto">
          <a:xfrm flipH="1">
            <a:off x="6526213" y="2133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7127" name="Line 20"/>
          <p:cNvSpPr>
            <a:spLocks noChangeShapeType="1"/>
          </p:cNvSpPr>
          <p:nvPr/>
        </p:nvSpPr>
        <p:spPr bwMode="auto">
          <a:xfrm>
            <a:off x="6754813" y="2133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7128" name="Rectangle 21"/>
          <p:cNvSpPr>
            <a:spLocks noChangeArrowheads="1"/>
          </p:cNvSpPr>
          <p:nvPr/>
        </p:nvSpPr>
        <p:spPr bwMode="auto">
          <a:xfrm>
            <a:off x="6373813" y="2286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47129" name="Rectangle 22"/>
          <p:cNvSpPr>
            <a:spLocks noChangeArrowheads="1"/>
          </p:cNvSpPr>
          <p:nvPr/>
        </p:nvSpPr>
        <p:spPr bwMode="auto">
          <a:xfrm>
            <a:off x="7212013" y="2286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47130" name="Rectangle 23"/>
          <p:cNvSpPr>
            <a:spLocks noChangeArrowheads="1"/>
          </p:cNvSpPr>
          <p:nvPr/>
        </p:nvSpPr>
        <p:spPr bwMode="auto">
          <a:xfrm>
            <a:off x="6678613" y="2438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grpSp>
        <p:nvGrpSpPr>
          <p:cNvPr id="47131" name="Group 24"/>
          <p:cNvGrpSpPr>
            <a:grpSpLocks/>
          </p:cNvGrpSpPr>
          <p:nvPr/>
        </p:nvGrpSpPr>
        <p:grpSpPr bwMode="auto">
          <a:xfrm>
            <a:off x="685800" y="2895600"/>
            <a:ext cx="2514600" cy="2895600"/>
            <a:chOff x="394" y="1278"/>
            <a:chExt cx="2064" cy="2462"/>
          </a:xfrm>
        </p:grpSpPr>
        <p:sp>
          <p:nvSpPr>
            <p:cNvPr id="47133" name="Line 25"/>
            <p:cNvSpPr>
              <a:spLocks noChangeShapeType="1"/>
            </p:cNvSpPr>
            <p:nvPr/>
          </p:nvSpPr>
          <p:spPr bwMode="auto">
            <a:xfrm flipH="1">
              <a:off x="672" y="1488"/>
              <a:ext cx="558" cy="324"/>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34" name="Oval 26"/>
            <p:cNvSpPr>
              <a:spLocks noChangeArrowheads="1"/>
            </p:cNvSpPr>
            <p:nvPr/>
          </p:nvSpPr>
          <p:spPr bwMode="auto">
            <a:xfrm>
              <a:off x="394" y="173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35" name="Rectangle 27"/>
            <p:cNvSpPr>
              <a:spLocks noChangeArrowheads="1"/>
            </p:cNvSpPr>
            <p:nvPr/>
          </p:nvSpPr>
          <p:spPr bwMode="auto">
            <a:xfrm>
              <a:off x="450" y="1790"/>
              <a:ext cx="168"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T</a:t>
              </a:r>
              <a:endParaRPr lang="en-US" altLang="zh-TW" sz="2800">
                <a:ea typeface="新細明體" panose="02020500000000000000" pitchFamily="18" charset="-120"/>
              </a:endParaRPr>
            </a:p>
          </p:txBody>
        </p:sp>
        <p:sp>
          <p:nvSpPr>
            <p:cNvPr id="47136" name="Oval 28"/>
            <p:cNvSpPr>
              <a:spLocks noChangeArrowheads="1"/>
            </p:cNvSpPr>
            <p:nvPr/>
          </p:nvSpPr>
          <p:spPr bwMode="auto">
            <a:xfrm>
              <a:off x="2180" y="173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37" name="Rectangle 29"/>
            <p:cNvSpPr>
              <a:spLocks noChangeArrowheads="1"/>
            </p:cNvSpPr>
            <p:nvPr/>
          </p:nvSpPr>
          <p:spPr bwMode="auto">
            <a:xfrm>
              <a:off x="2234" y="1790"/>
              <a:ext cx="169"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U</a:t>
              </a:r>
              <a:endParaRPr lang="en-US" altLang="zh-TW" sz="2800">
                <a:ea typeface="新細明體" panose="02020500000000000000" pitchFamily="18" charset="-120"/>
              </a:endParaRPr>
            </a:p>
          </p:txBody>
        </p:sp>
        <p:sp>
          <p:nvSpPr>
            <p:cNvPr id="47138" name="Oval 30"/>
            <p:cNvSpPr>
              <a:spLocks noChangeArrowheads="1"/>
            </p:cNvSpPr>
            <p:nvPr/>
          </p:nvSpPr>
          <p:spPr bwMode="auto">
            <a:xfrm>
              <a:off x="1286" y="2258"/>
              <a:ext cx="280"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39" name="Rectangle 31"/>
            <p:cNvSpPr>
              <a:spLocks noChangeArrowheads="1"/>
            </p:cNvSpPr>
            <p:nvPr/>
          </p:nvSpPr>
          <p:spPr bwMode="auto">
            <a:xfrm>
              <a:off x="1342" y="2310"/>
              <a:ext cx="168"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W</a:t>
              </a:r>
              <a:endParaRPr lang="en-US" altLang="zh-TW" sz="2800">
                <a:ea typeface="新細明體" panose="02020500000000000000" pitchFamily="18" charset="-120"/>
              </a:endParaRPr>
            </a:p>
          </p:txBody>
        </p:sp>
        <p:sp>
          <p:nvSpPr>
            <p:cNvPr id="47140" name="Oval 32"/>
            <p:cNvSpPr>
              <a:spLocks noChangeArrowheads="1"/>
            </p:cNvSpPr>
            <p:nvPr/>
          </p:nvSpPr>
          <p:spPr bwMode="auto">
            <a:xfrm>
              <a:off x="394" y="342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41" name="Rectangle 33"/>
            <p:cNvSpPr>
              <a:spLocks noChangeArrowheads="1"/>
            </p:cNvSpPr>
            <p:nvPr/>
          </p:nvSpPr>
          <p:spPr bwMode="auto">
            <a:xfrm>
              <a:off x="450" y="3480"/>
              <a:ext cx="168"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Y</a:t>
              </a:r>
              <a:endParaRPr lang="en-US" altLang="zh-TW" sz="2800">
                <a:ea typeface="新細明體" panose="02020500000000000000" pitchFamily="18" charset="-120"/>
              </a:endParaRPr>
            </a:p>
          </p:txBody>
        </p:sp>
        <p:sp>
          <p:nvSpPr>
            <p:cNvPr id="47142" name="Oval 34"/>
            <p:cNvSpPr>
              <a:spLocks noChangeArrowheads="1"/>
            </p:cNvSpPr>
            <p:nvPr/>
          </p:nvSpPr>
          <p:spPr bwMode="auto">
            <a:xfrm>
              <a:off x="2180" y="3428"/>
              <a:ext cx="278" cy="3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43" name="Rectangle 35"/>
            <p:cNvSpPr>
              <a:spLocks noChangeArrowheads="1"/>
            </p:cNvSpPr>
            <p:nvPr/>
          </p:nvSpPr>
          <p:spPr bwMode="auto">
            <a:xfrm>
              <a:off x="2234" y="3480"/>
              <a:ext cx="169"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Z</a:t>
              </a:r>
              <a:endParaRPr lang="en-US" altLang="zh-TW" sz="2800">
                <a:ea typeface="新細明體" panose="02020500000000000000" pitchFamily="18" charset="-120"/>
              </a:endParaRPr>
            </a:p>
          </p:txBody>
        </p:sp>
        <p:sp>
          <p:nvSpPr>
            <p:cNvPr id="47144" name="Line 36"/>
            <p:cNvSpPr>
              <a:spLocks noChangeShapeType="1"/>
            </p:cNvSpPr>
            <p:nvPr/>
          </p:nvSpPr>
          <p:spPr bwMode="auto">
            <a:xfrm>
              <a:off x="1426" y="2623"/>
              <a:ext cx="0" cy="391"/>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45" name="Oval 37"/>
            <p:cNvSpPr>
              <a:spLocks noChangeArrowheads="1"/>
            </p:cNvSpPr>
            <p:nvPr/>
          </p:nvSpPr>
          <p:spPr bwMode="auto">
            <a:xfrm>
              <a:off x="1279" y="3060"/>
              <a:ext cx="279" cy="3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7146" name="Rectangle 38"/>
            <p:cNvSpPr>
              <a:spLocks noChangeArrowheads="1"/>
            </p:cNvSpPr>
            <p:nvPr/>
          </p:nvSpPr>
          <p:spPr bwMode="auto">
            <a:xfrm>
              <a:off x="1335" y="3113"/>
              <a:ext cx="167" cy="19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X</a:t>
              </a:r>
              <a:endParaRPr lang="en-US" altLang="zh-TW" sz="2800">
                <a:ea typeface="新細明體" panose="02020500000000000000" pitchFamily="18" charset="-120"/>
              </a:endParaRPr>
            </a:p>
          </p:txBody>
        </p:sp>
        <p:grpSp>
          <p:nvGrpSpPr>
            <p:cNvPr id="47147" name="Group 39"/>
            <p:cNvGrpSpPr>
              <a:grpSpLocks/>
            </p:cNvGrpSpPr>
            <p:nvPr/>
          </p:nvGrpSpPr>
          <p:grpSpPr bwMode="auto">
            <a:xfrm>
              <a:off x="828" y="1373"/>
              <a:ext cx="1224" cy="234"/>
              <a:chOff x="3938" y="1233"/>
              <a:chExt cx="1224" cy="234"/>
            </a:xfrm>
          </p:grpSpPr>
          <p:sp>
            <p:nvSpPr>
              <p:cNvPr id="47162" name="Rectangle 40"/>
              <p:cNvSpPr>
                <a:spLocks noChangeArrowheads="1"/>
              </p:cNvSpPr>
              <p:nvPr/>
            </p:nvSpPr>
            <p:spPr bwMode="auto">
              <a:xfrm>
                <a:off x="3938" y="1233"/>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1</a:t>
                </a:r>
                <a:endParaRPr lang="en-US" altLang="zh-TW" sz="2800">
                  <a:ea typeface="新細明體" panose="02020500000000000000" pitchFamily="18" charset="-120"/>
                </a:endParaRPr>
              </a:p>
            </p:txBody>
          </p:sp>
          <p:sp>
            <p:nvSpPr>
              <p:cNvPr id="47163" name="Rectangle 41"/>
              <p:cNvSpPr>
                <a:spLocks noChangeArrowheads="1"/>
              </p:cNvSpPr>
              <p:nvPr/>
            </p:nvSpPr>
            <p:spPr bwMode="auto">
              <a:xfrm>
                <a:off x="4927" y="1270"/>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2</a:t>
                </a:r>
                <a:endParaRPr lang="en-US" altLang="zh-TW" sz="2800">
                  <a:ea typeface="新細明體" panose="02020500000000000000" pitchFamily="18" charset="-120"/>
                </a:endParaRPr>
              </a:p>
            </p:txBody>
          </p:sp>
        </p:grpSp>
        <p:grpSp>
          <p:nvGrpSpPr>
            <p:cNvPr id="47148" name="Group 42"/>
            <p:cNvGrpSpPr>
              <a:grpSpLocks/>
            </p:cNvGrpSpPr>
            <p:nvPr/>
          </p:nvGrpSpPr>
          <p:grpSpPr bwMode="auto">
            <a:xfrm>
              <a:off x="538" y="1936"/>
              <a:ext cx="1747" cy="919"/>
              <a:chOff x="3648" y="1796"/>
              <a:chExt cx="1747" cy="919"/>
            </a:xfrm>
          </p:grpSpPr>
          <p:sp>
            <p:nvSpPr>
              <p:cNvPr id="47158" name="Rectangle 43"/>
              <p:cNvSpPr>
                <a:spLocks noChangeArrowheads="1"/>
              </p:cNvSpPr>
              <p:nvPr/>
            </p:nvSpPr>
            <p:spPr bwMode="auto">
              <a:xfrm>
                <a:off x="4015" y="1796"/>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solidFill>
                      <a:srgbClr val="990000"/>
                    </a:solidFill>
                    <a:latin typeface="Times New Roman" panose="02020603050405020304" pitchFamily="18" charset="0"/>
                    <a:ea typeface="SimSun" panose="02010600030101010101" pitchFamily="2" charset="-122"/>
                  </a:rPr>
                  <a:t> </a:t>
                </a:r>
                <a:r>
                  <a:rPr lang="en-US" altLang="zh-CN" sz="1200">
                    <a:latin typeface="Times New Roman" panose="02020603050405020304" pitchFamily="18" charset="0"/>
                    <a:ea typeface="SimSun" panose="02010600030101010101" pitchFamily="2" charset="-122"/>
                  </a:rPr>
                  <a:t>b</a:t>
                </a:r>
                <a:r>
                  <a:rPr lang="en-US" altLang="zh-CN" sz="1200" baseline="-25000">
                    <a:latin typeface="Times New Roman" panose="02020603050405020304" pitchFamily="18" charset="0"/>
                    <a:ea typeface="SimSun" panose="02010600030101010101" pitchFamily="2" charset="-122"/>
                  </a:rPr>
                  <a:t>1</a:t>
                </a:r>
                <a:endParaRPr lang="en-US" altLang="zh-TW" sz="2800">
                  <a:ea typeface="新細明體" panose="02020500000000000000" pitchFamily="18" charset="-120"/>
                </a:endParaRPr>
              </a:p>
            </p:txBody>
          </p:sp>
          <p:sp>
            <p:nvSpPr>
              <p:cNvPr id="47159" name="Rectangle 44"/>
              <p:cNvSpPr>
                <a:spLocks noChangeArrowheads="1"/>
              </p:cNvSpPr>
              <p:nvPr/>
            </p:nvSpPr>
            <p:spPr bwMode="auto">
              <a:xfrm>
                <a:off x="3648" y="2485"/>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1</a:t>
                </a:r>
                <a:endParaRPr lang="en-US" altLang="zh-TW" sz="2800">
                  <a:ea typeface="新細明體" panose="02020500000000000000" pitchFamily="18" charset="-120"/>
                </a:endParaRPr>
              </a:p>
            </p:txBody>
          </p:sp>
          <p:sp>
            <p:nvSpPr>
              <p:cNvPr id="47160" name="Rectangle 45"/>
              <p:cNvSpPr>
                <a:spLocks noChangeArrowheads="1"/>
              </p:cNvSpPr>
              <p:nvPr/>
            </p:nvSpPr>
            <p:spPr bwMode="auto">
              <a:xfrm>
                <a:off x="4824" y="1807"/>
                <a:ext cx="234"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2</a:t>
                </a:r>
                <a:endParaRPr lang="en-US" altLang="zh-TW" sz="2800">
                  <a:ea typeface="新細明體" panose="02020500000000000000" pitchFamily="18" charset="-120"/>
                </a:endParaRPr>
              </a:p>
            </p:txBody>
          </p:sp>
          <p:sp>
            <p:nvSpPr>
              <p:cNvPr id="47161" name="Rectangle 46"/>
              <p:cNvSpPr>
                <a:spLocks noChangeArrowheads="1"/>
              </p:cNvSpPr>
              <p:nvPr/>
            </p:nvSpPr>
            <p:spPr bwMode="auto">
              <a:xfrm>
                <a:off x="5161" y="2519"/>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200">
                    <a:latin typeface="Times New Roman" panose="02020603050405020304" pitchFamily="18" charset="0"/>
                    <a:ea typeface="SimSun" panose="02010600030101010101" pitchFamily="2" charset="-122"/>
                  </a:rPr>
                  <a:t> b</a:t>
                </a:r>
                <a:r>
                  <a:rPr lang="en-US" altLang="zh-CN" sz="1200" baseline="-25000">
                    <a:latin typeface="Times New Roman" panose="02020603050405020304" pitchFamily="18" charset="0"/>
                    <a:ea typeface="SimSun" panose="02010600030101010101" pitchFamily="2" charset="-122"/>
                  </a:rPr>
                  <a:t>2</a:t>
                </a:r>
                <a:endParaRPr lang="en-US" altLang="zh-TW" sz="2800">
                  <a:ea typeface="新細明體" panose="02020500000000000000" pitchFamily="18" charset="-120"/>
                </a:endParaRPr>
              </a:p>
            </p:txBody>
          </p:sp>
        </p:grpSp>
        <p:sp>
          <p:nvSpPr>
            <p:cNvPr id="47149" name="Rectangle 47"/>
            <p:cNvSpPr>
              <a:spLocks noChangeArrowheads="1"/>
            </p:cNvSpPr>
            <p:nvPr/>
          </p:nvSpPr>
          <p:spPr bwMode="auto">
            <a:xfrm>
              <a:off x="1309" y="1278"/>
              <a:ext cx="255" cy="2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600">
                  <a:latin typeface="Times New Roman" panose="02020603050405020304" pitchFamily="18" charset="0"/>
                  <a:ea typeface="SimSun" panose="02010600030101010101" pitchFamily="2" charset="-122"/>
                </a:rPr>
                <a:t>S</a:t>
              </a:r>
              <a:endParaRPr lang="en-US" altLang="zh-TW" sz="1600">
                <a:ea typeface="新細明體" panose="02020500000000000000" pitchFamily="18" charset="-120"/>
              </a:endParaRPr>
            </a:p>
          </p:txBody>
        </p:sp>
        <p:sp>
          <p:nvSpPr>
            <p:cNvPr id="47150" name="Line 48"/>
            <p:cNvSpPr>
              <a:spLocks noChangeShapeType="1"/>
            </p:cNvSpPr>
            <p:nvPr/>
          </p:nvSpPr>
          <p:spPr bwMode="auto">
            <a:xfrm>
              <a:off x="523" y="2098"/>
              <a:ext cx="1" cy="13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51" name="Line 49"/>
            <p:cNvSpPr>
              <a:spLocks noChangeShapeType="1"/>
            </p:cNvSpPr>
            <p:nvPr/>
          </p:nvSpPr>
          <p:spPr bwMode="auto">
            <a:xfrm>
              <a:off x="729" y="1998"/>
              <a:ext cx="557" cy="32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52" name="Line 50"/>
            <p:cNvSpPr>
              <a:spLocks noChangeShapeType="1"/>
            </p:cNvSpPr>
            <p:nvPr/>
          </p:nvSpPr>
          <p:spPr bwMode="auto">
            <a:xfrm>
              <a:off x="1563" y="3298"/>
              <a:ext cx="599" cy="27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53" name="Line 51"/>
            <p:cNvSpPr>
              <a:spLocks noChangeShapeType="1"/>
            </p:cNvSpPr>
            <p:nvPr/>
          </p:nvSpPr>
          <p:spPr bwMode="auto">
            <a:xfrm>
              <a:off x="2309" y="2098"/>
              <a:ext cx="0" cy="13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54" name="Line 52"/>
            <p:cNvSpPr>
              <a:spLocks noChangeShapeType="1"/>
            </p:cNvSpPr>
            <p:nvPr/>
          </p:nvSpPr>
          <p:spPr bwMode="auto">
            <a:xfrm flipH="1">
              <a:off x="1570" y="1999"/>
              <a:ext cx="610" cy="34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55" name="Line 53"/>
            <p:cNvSpPr>
              <a:spLocks noChangeShapeType="1"/>
            </p:cNvSpPr>
            <p:nvPr/>
          </p:nvSpPr>
          <p:spPr bwMode="auto">
            <a:xfrm flipH="1">
              <a:off x="697" y="3291"/>
              <a:ext cx="565" cy="239"/>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56" name="Text Box 54"/>
            <p:cNvSpPr txBox="1">
              <a:spLocks noChangeArrowheads="1"/>
            </p:cNvSpPr>
            <p:nvPr/>
          </p:nvSpPr>
          <p:spPr bwMode="auto">
            <a:xfrm>
              <a:off x="859" y="2729"/>
              <a:ext cx="1392"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200">
                  <a:ea typeface="新細明體" panose="02020500000000000000" pitchFamily="18" charset="-120"/>
                </a:rPr>
                <a:t>  </a:t>
              </a:r>
              <a:r>
                <a:rPr lang="en-US" altLang="zh-CN" sz="1200">
                  <a:ea typeface="SimSun" panose="02010600030101010101" pitchFamily="2" charset="-122"/>
                </a:rPr>
                <a:t>b</a:t>
              </a:r>
              <a:r>
                <a:rPr lang="en-US" altLang="zh-CN" sz="1200" baseline="-25000">
                  <a:ea typeface="SimSun" panose="02010600030101010101" pitchFamily="2" charset="-122"/>
                </a:rPr>
                <a:t>1</a:t>
              </a:r>
              <a:r>
                <a:rPr lang="en-US" altLang="zh-CN" sz="1200">
                  <a:ea typeface="SimSun" panose="02010600030101010101" pitchFamily="2" charset="-122"/>
                  <a:sym typeface="Symbol" panose="05050102010706020507" pitchFamily="18" charset="2"/>
                </a:rPr>
                <a:t> </a:t>
              </a:r>
              <a:r>
                <a:rPr lang="en-US" altLang="zh-CN" sz="1200">
                  <a:ea typeface="SimSun" panose="02010600030101010101" pitchFamily="2" charset="-122"/>
                </a:rPr>
                <a:t>b</a:t>
              </a:r>
              <a:r>
                <a:rPr lang="en-US" altLang="zh-CN" sz="1200" baseline="-25000">
                  <a:ea typeface="SimSun" panose="02010600030101010101" pitchFamily="2" charset="-122"/>
                </a:rPr>
                <a:t>2</a:t>
              </a:r>
              <a:endParaRPr lang="en-US" altLang="zh-TW" sz="1200">
                <a:ea typeface="新細明體" panose="02020500000000000000" pitchFamily="18" charset="-120"/>
              </a:endParaRPr>
            </a:p>
            <a:p>
              <a:pPr eaLnBrk="1" hangingPunct="1"/>
              <a:endParaRPr lang="en-US" altLang="zh-TW" sz="1200">
                <a:ea typeface="新細明體" panose="02020500000000000000" pitchFamily="18" charset="-120"/>
              </a:endParaRPr>
            </a:p>
            <a:p>
              <a:pPr eaLnBrk="1" hangingPunct="1"/>
              <a:endParaRPr lang="en-US" altLang="zh-TW" sz="1200">
                <a:ea typeface="新細明體" panose="02020500000000000000" pitchFamily="18" charset="-120"/>
              </a:endParaRPr>
            </a:p>
            <a:p>
              <a:pPr eaLnBrk="1" hangingPunct="1"/>
              <a:r>
                <a:rPr lang="en-US" altLang="zh-CN" sz="1200">
                  <a:ea typeface="SimSun" panose="02010600030101010101" pitchFamily="2" charset="-122"/>
                </a:rPr>
                <a:t>b</a:t>
              </a:r>
              <a:r>
                <a:rPr lang="en-US" altLang="zh-CN" sz="1200" baseline="-25000">
                  <a:ea typeface="SimSun" panose="02010600030101010101" pitchFamily="2" charset="-122"/>
                </a:rPr>
                <a:t>1</a:t>
              </a:r>
              <a:r>
                <a:rPr lang="en-US" altLang="zh-CN" sz="1200">
                  <a:ea typeface="SimSun" panose="02010600030101010101" pitchFamily="2" charset="-122"/>
                  <a:sym typeface="Symbol" panose="05050102010706020507" pitchFamily="18" charset="2"/>
                </a:rPr>
                <a:t> </a:t>
              </a:r>
              <a:r>
                <a:rPr lang="en-US" altLang="zh-CN" sz="1200">
                  <a:ea typeface="SimSun" panose="02010600030101010101" pitchFamily="2" charset="-122"/>
                </a:rPr>
                <a:t>b</a:t>
              </a:r>
              <a:r>
                <a:rPr lang="en-US" altLang="zh-CN" sz="1200" baseline="-25000">
                  <a:ea typeface="SimSun" panose="02010600030101010101" pitchFamily="2" charset="-122"/>
                </a:rPr>
                <a:t>2              </a:t>
              </a:r>
              <a:r>
                <a:rPr lang="en-US" altLang="zh-CN" sz="1200">
                  <a:ea typeface="SimSun" panose="02010600030101010101" pitchFamily="2" charset="-122"/>
                </a:rPr>
                <a:t>b</a:t>
              </a:r>
              <a:r>
                <a:rPr lang="en-US" altLang="zh-CN" sz="1200" baseline="-25000">
                  <a:ea typeface="SimSun" panose="02010600030101010101" pitchFamily="2" charset="-122"/>
                </a:rPr>
                <a:t>1</a:t>
              </a:r>
              <a:r>
                <a:rPr lang="en-US" altLang="zh-CN" sz="1200">
                  <a:ea typeface="SimSun" panose="02010600030101010101" pitchFamily="2" charset="-122"/>
                  <a:sym typeface="Symbol" panose="05050102010706020507" pitchFamily="18" charset="2"/>
                </a:rPr>
                <a:t> </a:t>
              </a:r>
              <a:r>
                <a:rPr lang="en-US" altLang="zh-CN" sz="1200">
                  <a:ea typeface="SimSun" panose="02010600030101010101" pitchFamily="2" charset="-122"/>
                </a:rPr>
                <a:t>b</a:t>
              </a:r>
              <a:r>
                <a:rPr lang="en-US" altLang="zh-CN" sz="1200" baseline="-25000">
                  <a:ea typeface="SimSun" panose="02010600030101010101" pitchFamily="2" charset="-122"/>
                </a:rPr>
                <a:t>2</a:t>
              </a:r>
              <a:endParaRPr lang="en-US" altLang="zh-TW" sz="1200">
                <a:ea typeface="新細明體" panose="02020500000000000000" pitchFamily="18" charset="-120"/>
              </a:endParaRPr>
            </a:p>
          </p:txBody>
        </p:sp>
        <p:sp>
          <p:nvSpPr>
            <p:cNvPr id="47157" name="Line 55"/>
            <p:cNvSpPr>
              <a:spLocks noChangeShapeType="1"/>
            </p:cNvSpPr>
            <p:nvPr/>
          </p:nvSpPr>
          <p:spPr bwMode="auto">
            <a:xfrm>
              <a:off x="1593" y="1470"/>
              <a:ext cx="558" cy="324"/>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47132" name="Rectangle 56"/>
          <p:cNvSpPr>
            <a:spLocks noChangeArrowheads="1"/>
          </p:cNvSpPr>
          <p:nvPr/>
        </p:nvSpPr>
        <p:spPr bwMode="auto">
          <a:xfrm>
            <a:off x="7467600" y="1828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98D8C8B5-CEBB-486B-9FD6-C900AD71D45F}"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48131"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4813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A58D5B5E-77E0-4CDA-B299-15CC5425734B}" type="slidenum">
              <a:rPr lang="zh-TW" altLang="en-US" sz="1400"/>
              <a:pPr eaLnBrk="1" hangingPunct="1"/>
              <a:t>14</a:t>
            </a:fld>
            <a:endParaRPr lang="en-US" altLang="zh-TW" sz="1400"/>
          </a:p>
        </p:txBody>
      </p:sp>
      <p:sp>
        <p:nvSpPr>
          <p:cNvPr id="48133" name="Rectangle 2"/>
          <p:cNvSpPr>
            <a:spLocks noGrp="1" noChangeArrowheads="1"/>
          </p:cNvSpPr>
          <p:nvPr>
            <p:ph type="title"/>
          </p:nvPr>
        </p:nvSpPr>
        <p:spPr>
          <a:xfrm>
            <a:off x="228600" y="152400"/>
            <a:ext cx="8686800" cy="914400"/>
          </a:xfrm>
        </p:spPr>
        <p:txBody>
          <a:bodyPr/>
          <a:lstStyle/>
          <a:p>
            <a:pPr eaLnBrk="1" hangingPunct="1"/>
            <a:r>
              <a:rPr lang="en-US" altLang="zh-TW" sz="3200" smtClean="0">
                <a:solidFill>
                  <a:schemeClr val="accent2"/>
                </a:solidFill>
                <a:ea typeface="新細明體" panose="02020500000000000000" pitchFamily="18" charset="-120"/>
              </a:rPr>
              <a:t>Formulation of linear network coding (Cont’d)</a:t>
            </a:r>
            <a:endParaRPr lang="en-US" altLang="zh-TW" sz="3200" smtClean="0">
              <a:solidFill>
                <a:srgbClr val="FF0000"/>
              </a:solidFill>
              <a:ea typeface="新細明體" panose="02020500000000000000" pitchFamily="18" charset="-120"/>
            </a:endParaRPr>
          </a:p>
        </p:txBody>
      </p:sp>
      <p:sp>
        <p:nvSpPr>
          <p:cNvPr id="48134" name="Line 3"/>
          <p:cNvSpPr>
            <a:spLocks noChangeShapeType="1"/>
          </p:cNvSpPr>
          <p:nvPr/>
        </p:nvSpPr>
        <p:spPr bwMode="auto">
          <a:xfrm flipH="1">
            <a:off x="1065213" y="2959100"/>
            <a:ext cx="762000" cy="43973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5" name="Oval 4"/>
          <p:cNvSpPr>
            <a:spLocks noChangeArrowheads="1"/>
          </p:cNvSpPr>
          <p:nvPr/>
        </p:nvSpPr>
        <p:spPr bwMode="auto">
          <a:xfrm>
            <a:off x="685800" y="3298825"/>
            <a:ext cx="379413" cy="42386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36" name="Rectangle 5"/>
          <p:cNvSpPr>
            <a:spLocks noChangeArrowheads="1"/>
          </p:cNvSpPr>
          <p:nvPr/>
        </p:nvSpPr>
        <p:spPr bwMode="auto">
          <a:xfrm>
            <a:off x="762000" y="3368675"/>
            <a:ext cx="230188" cy="2667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T</a:t>
            </a:r>
            <a:endParaRPr lang="en-US" altLang="zh-TW" sz="3200">
              <a:ea typeface="新細明體" panose="02020500000000000000" pitchFamily="18" charset="-120"/>
            </a:endParaRPr>
          </a:p>
        </p:txBody>
      </p:sp>
      <p:sp>
        <p:nvSpPr>
          <p:cNvPr id="48137" name="Oval 6"/>
          <p:cNvSpPr>
            <a:spLocks noChangeArrowheads="1"/>
          </p:cNvSpPr>
          <p:nvPr/>
        </p:nvSpPr>
        <p:spPr bwMode="auto">
          <a:xfrm>
            <a:off x="3125788" y="3298825"/>
            <a:ext cx="379412" cy="42386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38" name="Rectangle 7"/>
          <p:cNvSpPr>
            <a:spLocks noChangeArrowheads="1"/>
          </p:cNvSpPr>
          <p:nvPr/>
        </p:nvSpPr>
        <p:spPr bwMode="auto">
          <a:xfrm>
            <a:off x="3198813" y="3368675"/>
            <a:ext cx="231775" cy="2667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U</a:t>
            </a:r>
            <a:endParaRPr lang="en-US" altLang="zh-TW" sz="3200">
              <a:ea typeface="新細明體" panose="02020500000000000000" pitchFamily="18" charset="-120"/>
            </a:endParaRPr>
          </a:p>
        </p:txBody>
      </p:sp>
      <p:sp>
        <p:nvSpPr>
          <p:cNvPr id="48139" name="Oval 8"/>
          <p:cNvSpPr>
            <a:spLocks noChangeArrowheads="1"/>
          </p:cNvSpPr>
          <p:nvPr/>
        </p:nvSpPr>
        <p:spPr bwMode="auto">
          <a:xfrm>
            <a:off x="1905000" y="4005263"/>
            <a:ext cx="381000" cy="4238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40" name="Rectangle 9"/>
          <p:cNvSpPr>
            <a:spLocks noChangeArrowheads="1"/>
          </p:cNvSpPr>
          <p:nvPr/>
        </p:nvSpPr>
        <p:spPr bwMode="auto">
          <a:xfrm>
            <a:off x="1981200" y="4076700"/>
            <a:ext cx="228600" cy="265113"/>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W</a:t>
            </a:r>
            <a:endParaRPr lang="en-US" altLang="zh-TW" sz="3200">
              <a:ea typeface="新細明體" panose="02020500000000000000" pitchFamily="18" charset="-120"/>
            </a:endParaRPr>
          </a:p>
        </p:txBody>
      </p:sp>
      <p:sp>
        <p:nvSpPr>
          <p:cNvPr id="48141" name="Oval 10"/>
          <p:cNvSpPr>
            <a:spLocks noChangeArrowheads="1"/>
          </p:cNvSpPr>
          <p:nvPr/>
        </p:nvSpPr>
        <p:spPr bwMode="auto">
          <a:xfrm>
            <a:off x="685800" y="5595938"/>
            <a:ext cx="379413" cy="4238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42" name="Rectangle 11"/>
          <p:cNvSpPr>
            <a:spLocks noChangeArrowheads="1"/>
          </p:cNvSpPr>
          <p:nvPr/>
        </p:nvSpPr>
        <p:spPr bwMode="auto">
          <a:xfrm>
            <a:off x="762000" y="5665788"/>
            <a:ext cx="230188" cy="2667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Y</a:t>
            </a:r>
            <a:endParaRPr lang="en-US" altLang="zh-TW" sz="3200">
              <a:ea typeface="新細明體" panose="02020500000000000000" pitchFamily="18" charset="-120"/>
            </a:endParaRPr>
          </a:p>
        </p:txBody>
      </p:sp>
      <p:sp>
        <p:nvSpPr>
          <p:cNvPr id="48143" name="Oval 12"/>
          <p:cNvSpPr>
            <a:spLocks noChangeArrowheads="1"/>
          </p:cNvSpPr>
          <p:nvPr/>
        </p:nvSpPr>
        <p:spPr bwMode="auto">
          <a:xfrm>
            <a:off x="3125788" y="5595938"/>
            <a:ext cx="379412" cy="4238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44" name="Rectangle 13"/>
          <p:cNvSpPr>
            <a:spLocks noChangeArrowheads="1"/>
          </p:cNvSpPr>
          <p:nvPr/>
        </p:nvSpPr>
        <p:spPr bwMode="auto">
          <a:xfrm>
            <a:off x="3198813" y="5665788"/>
            <a:ext cx="231775" cy="2667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Z</a:t>
            </a:r>
            <a:endParaRPr lang="en-US" altLang="zh-TW" sz="3200">
              <a:ea typeface="新細明體" panose="02020500000000000000" pitchFamily="18" charset="-120"/>
            </a:endParaRPr>
          </a:p>
        </p:txBody>
      </p:sp>
      <p:sp>
        <p:nvSpPr>
          <p:cNvPr id="48145" name="Line 14"/>
          <p:cNvSpPr>
            <a:spLocks noChangeShapeType="1"/>
          </p:cNvSpPr>
          <p:nvPr/>
        </p:nvSpPr>
        <p:spPr bwMode="auto">
          <a:xfrm>
            <a:off x="2095500" y="4502150"/>
            <a:ext cx="0" cy="53022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46" name="Oval 15"/>
          <p:cNvSpPr>
            <a:spLocks noChangeArrowheads="1"/>
          </p:cNvSpPr>
          <p:nvPr/>
        </p:nvSpPr>
        <p:spPr bwMode="auto">
          <a:xfrm>
            <a:off x="1895475" y="5095875"/>
            <a:ext cx="381000" cy="425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47" name="Rectangle 16"/>
          <p:cNvSpPr>
            <a:spLocks noChangeArrowheads="1"/>
          </p:cNvSpPr>
          <p:nvPr/>
        </p:nvSpPr>
        <p:spPr bwMode="auto">
          <a:xfrm>
            <a:off x="1971675" y="5167313"/>
            <a:ext cx="227013" cy="2651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X</a:t>
            </a:r>
            <a:endParaRPr lang="en-US" altLang="zh-TW" sz="3200">
              <a:ea typeface="新細明體" panose="02020500000000000000" pitchFamily="18" charset="-120"/>
            </a:endParaRPr>
          </a:p>
        </p:txBody>
      </p:sp>
      <p:sp>
        <p:nvSpPr>
          <p:cNvPr id="48148" name="Rectangle 17"/>
          <p:cNvSpPr>
            <a:spLocks noChangeArrowheads="1"/>
          </p:cNvSpPr>
          <p:nvPr/>
        </p:nvSpPr>
        <p:spPr bwMode="auto">
          <a:xfrm>
            <a:off x="1277938" y="2801938"/>
            <a:ext cx="320675" cy="26828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b</a:t>
            </a:r>
            <a:r>
              <a:rPr lang="en-US" altLang="zh-CN" sz="1400" baseline="-25000">
                <a:latin typeface="Times New Roman" panose="02020603050405020304" pitchFamily="18" charset="0"/>
                <a:ea typeface="SimSun" panose="02010600030101010101" pitchFamily="2" charset="-122"/>
              </a:rPr>
              <a:t>1</a:t>
            </a:r>
            <a:endParaRPr lang="en-US" altLang="zh-TW" sz="3200">
              <a:ea typeface="新細明體" panose="02020500000000000000" pitchFamily="18" charset="-120"/>
            </a:endParaRPr>
          </a:p>
        </p:txBody>
      </p:sp>
      <p:sp>
        <p:nvSpPr>
          <p:cNvPr id="48149" name="Rectangle 18"/>
          <p:cNvSpPr>
            <a:spLocks noChangeArrowheads="1"/>
          </p:cNvSpPr>
          <p:nvPr/>
        </p:nvSpPr>
        <p:spPr bwMode="auto">
          <a:xfrm>
            <a:off x="2630488" y="2852738"/>
            <a:ext cx="320675" cy="26828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b</a:t>
            </a:r>
            <a:r>
              <a:rPr lang="en-US" altLang="zh-CN" sz="1400" baseline="-25000">
                <a:latin typeface="Times New Roman" panose="02020603050405020304" pitchFamily="18" charset="0"/>
                <a:ea typeface="SimSun" panose="02010600030101010101" pitchFamily="2" charset="-122"/>
              </a:rPr>
              <a:t>2</a:t>
            </a:r>
            <a:endParaRPr lang="en-US" altLang="zh-TW" sz="3200">
              <a:ea typeface="新細明體" panose="02020500000000000000" pitchFamily="18" charset="-120"/>
            </a:endParaRPr>
          </a:p>
        </p:txBody>
      </p:sp>
      <p:grpSp>
        <p:nvGrpSpPr>
          <p:cNvPr id="48150" name="Group 19"/>
          <p:cNvGrpSpPr>
            <a:grpSpLocks/>
          </p:cNvGrpSpPr>
          <p:nvPr/>
        </p:nvGrpSpPr>
        <p:grpSpPr bwMode="auto">
          <a:xfrm>
            <a:off x="882650" y="3567113"/>
            <a:ext cx="2386013" cy="1249362"/>
            <a:chOff x="3648" y="1796"/>
            <a:chExt cx="1747" cy="919"/>
          </a:xfrm>
        </p:grpSpPr>
        <p:sp>
          <p:nvSpPr>
            <p:cNvPr id="48204" name="Rectangle 20"/>
            <p:cNvSpPr>
              <a:spLocks noChangeArrowheads="1"/>
            </p:cNvSpPr>
            <p:nvPr/>
          </p:nvSpPr>
          <p:spPr bwMode="auto">
            <a:xfrm>
              <a:off x="4015" y="1796"/>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solidFill>
                    <a:srgbClr val="990000"/>
                  </a:solidFill>
                  <a:latin typeface="Times New Roman" panose="02020603050405020304" pitchFamily="18" charset="0"/>
                  <a:ea typeface="SimSun" panose="02010600030101010101" pitchFamily="2" charset="-122"/>
                </a:rPr>
                <a:t> </a:t>
              </a:r>
              <a:r>
                <a:rPr lang="en-US" altLang="zh-CN" sz="1400">
                  <a:latin typeface="Times New Roman" panose="02020603050405020304" pitchFamily="18" charset="0"/>
                  <a:ea typeface="SimSun" panose="02010600030101010101" pitchFamily="2" charset="-122"/>
                </a:rPr>
                <a:t>b</a:t>
              </a:r>
              <a:r>
                <a:rPr lang="en-US" altLang="zh-CN" sz="1400" baseline="-25000">
                  <a:latin typeface="Times New Roman" panose="02020603050405020304" pitchFamily="18" charset="0"/>
                  <a:ea typeface="SimSun" panose="02010600030101010101" pitchFamily="2" charset="-122"/>
                </a:rPr>
                <a:t>1</a:t>
              </a:r>
              <a:endParaRPr lang="en-US" altLang="zh-TW" sz="3200">
                <a:ea typeface="新細明體" panose="02020500000000000000" pitchFamily="18" charset="-120"/>
              </a:endParaRPr>
            </a:p>
          </p:txBody>
        </p:sp>
        <p:sp>
          <p:nvSpPr>
            <p:cNvPr id="48205" name="Rectangle 21"/>
            <p:cNvSpPr>
              <a:spLocks noChangeArrowheads="1"/>
            </p:cNvSpPr>
            <p:nvPr/>
          </p:nvSpPr>
          <p:spPr bwMode="auto">
            <a:xfrm>
              <a:off x="3648" y="2485"/>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b</a:t>
              </a:r>
              <a:r>
                <a:rPr lang="en-US" altLang="zh-CN" sz="1400" baseline="-25000">
                  <a:latin typeface="Times New Roman" panose="02020603050405020304" pitchFamily="18" charset="0"/>
                  <a:ea typeface="SimSun" panose="02010600030101010101" pitchFamily="2" charset="-122"/>
                </a:rPr>
                <a:t>1</a:t>
              </a:r>
              <a:endParaRPr lang="en-US" altLang="zh-TW" sz="3200">
                <a:ea typeface="新細明體" panose="02020500000000000000" pitchFamily="18" charset="-120"/>
              </a:endParaRPr>
            </a:p>
          </p:txBody>
        </p:sp>
        <p:sp>
          <p:nvSpPr>
            <p:cNvPr id="48206" name="Rectangle 22"/>
            <p:cNvSpPr>
              <a:spLocks noChangeArrowheads="1"/>
            </p:cNvSpPr>
            <p:nvPr/>
          </p:nvSpPr>
          <p:spPr bwMode="auto">
            <a:xfrm>
              <a:off x="4824" y="1807"/>
              <a:ext cx="234"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b</a:t>
              </a:r>
              <a:r>
                <a:rPr lang="en-US" altLang="zh-CN" sz="1400" baseline="-25000">
                  <a:latin typeface="Times New Roman" panose="02020603050405020304" pitchFamily="18" charset="0"/>
                  <a:ea typeface="SimSun" panose="02010600030101010101" pitchFamily="2" charset="-122"/>
                </a:rPr>
                <a:t>2</a:t>
              </a:r>
              <a:endParaRPr lang="en-US" altLang="zh-TW" sz="3200">
                <a:ea typeface="新細明體" panose="02020500000000000000" pitchFamily="18" charset="-120"/>
              </a:endParaRPr>
            </a:p>
          </p:txBody>
        </p:sp>
        <p:sp>
          <p:nvSpPr>
            <p:cNvPr id="48207" name="Rectangle 23"/>
            <p:cNvSpPr>
              <a:spLocks noChangeArrowheads="1"/>
            </p:cNvSpPr>
            <p:nvPr/>
          </p:nvSpPr>
          <p:spPr bwMode="auto">
            <a:xfrm>
              <a:off x="5161" y="2519"/>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b</a:t>
              </a:r>
              <a:r>
                <a:rPr lang="en-US" altLang="zh-CN" sz="1400" baseline="-25000">
                  <a:latin typeface="Times New Roman" panose="02020603050405020304" pitchFamily="18" charset="0"/>
                  <a:ea typeface="SimSun" panose="02010600030101010101" pitchFamily="2" charset="-122"/>
                </a:rPr>
                <a:t>2</a:t>
              </a:r>
              <a:endParaRPr lang="en-US" altLang="zh-TW" sz="3200">
                <a:ea typeface="新細明體" panose="02020500000000000000" pitchFamily="18" charset="-120"/>
              </a:endParaRPr>
            </a:p>
          </p:txBody>
        </p:sp>
      </p:grpSp>
      <p:sp>
        <p:nvSpPr>
          <p:cNvPr id="48151" name="Rectangle 24"/>
          <p:cNvSpPr>
            <a:spLocks noChangeArrowheads="1"/>
          </p:cNvSpPr>
          <p:nvPr/>
        </p:nvSpPr>
        <p:spPr bwMode="auto">
          <a:xfrm>
            <a:off x="1935163" y="2673350"/>
            <a:ext cx="349250" cy="366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800">
                <a:latin typeface="Times New Roman" panose="02020603050405020304" pitchFamily="18" charset="0"/>
                <a:ea typeface="SimSun" panose="02010600030101010101" pitchFamily="2" charset="-122"/>
              </a:rPr>
              <a:t>S</a:t>
            </a:r>
            <a:endParaRPr lang="en-US" altLang="zh-TW" sz="1800">
              <a:ea typeface="新細明體" panose="02020500000000000000" pitchFamily="18" charset="-120"/>
            </a:endParaRPr>
          </a:p>
        </p:txBody>
      </p:sp>
      <p:sp>
        <p:nvSpPr>
          <p:cNvPr id="48152" name="Line 25"/>
          <p:cNvSpPr>
            <a:spLocks noChangeShapeType="1"/>
          </p:cNvSpPr>
          <p:nvPr/>
        </p:nvSpPr>
        <p:spPr bwMode="auto">
          <a:xfrm>
            <a:off x="862013" y="3787775"/>
            <a:ext cx="1587" cy="17668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3" name="Line 26"/>
          <p:cNvSpPr>
            <a:spLocks noChangeShapeType="1"/>
          </p:cNvSpPr>
          <p:nvPr/>
        </p:nvSpPr>
        <p:spPr bwMode="auto">
          <a:xfrm>
            <a:off x="1143000" y="3651250"/>
            <a:ext cx="762000" cy="4429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4" name="Line 27"/>
          <p:cNvSpPr>
            <a:spLocks noChangeShapeType="1"/>
          </p:cNvSpPr>
          <p:nvPr/>
        </p:nvSpPr>
        <p:spPr bwMode="auto">
          <a:xfrm>
            <a:off x="2282825" y="5419725"/>
            <a:ext cx="817563" cy="3683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5" name="Line 28"/>
          <p:cNvSpPr>
            <a:spLocks noChangeShapeType="1"/>
          </p:cNvSpPr>
          <p:nvPr/>
        </p:nvSpPr>
        <p:spPr bwMode="auto">
          <a:xfrm>
            <a:off x="3302000" y="3787775"/>
            <a:ext cx="0" cy="17668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6" name="Line 29"/>
          <p:cNvSpPr>
            <a:spLocks noChangeShapeType="1"/>
          </p:cNvSpPr>
          <p:nvPr/>
        </p:nvSpPr>
        <p:spPr bwMode="auto">
          <a:xfrm flipH="1">
            <a:off x="2292350" y="3652838"/>
            <a:ext cx="833438" cy="4699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7" name="Line 30"/>
          <p:cNvSpPr>
            <a:spLocks noChangeShapeType="1"/>
          </p:cNvSpPr>
          <p:nvPr/>
        </p:nvSpPr>
        <p:spPr bwMode="auto">
          <a:xfrm flipH="1">
            <a:off x="1100138" y="5410200"/>
            <a:ext cx="771525" cy="3238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8" name="Text Box 31"/>
          <p:cNvSpPr txBox="1">
            <a:spLocks noChangeArrowheads="1"/>
          </p:cNvSpPr>
          <p:nvPr/>
        </p:nvSpPr>
        <p:spPr bwMode="auto">
          <a:xfrm>
            <a:off x="6096000" y="5638800"/>
            <a:ext cx="1063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1</a:t>
            </a:r>
            <a:r>
              <a:rPr lang="en-US" altLang="zh-CN" sz="1800">
                <a:latin typeface="Times New Roman" panose="02020603050405020304" pitchFamily="18" charset="0"/>
                <a:ea typeface="SimSun" panose="02010600030101010101" pitchFamily="2" charset="-122"/>
                <a:sym typeface="Symbol" panose="05050102010706020507" pitchFamily="18" charset="2"/>
              </a:rPr>
              <a:t> </a:t>
            </a: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2</a:t>
            </a:r>
            <a:endParaRPr lang="en-US" altLang="zh-TW" sz="1800">
              <a:latin typeface="Times New Roman" panose="02020603050405020304" pitchFamily="18" charset="0"/>
              <a:ea typeface="新細明體" panose="02020500000000000000" pitchFamily="18" charset="-120"/>
            </a:endParaRPr>
          </a:p>
        </p:txBody>
      </p:sp>
      <p:sp>
        <p:nvSpPr>
          <p:cNvPr id="48159" name="Line 32"/>
          <p:cNvSpPr>
            <a:spLocks noChangeShapeType="1"/>
          </p:cNvSpPr>
          <p:nvPr/>
        </p:nvSpPr>
        <p:spPr bwMode="auto">
          <a:xfrm>
            <a:off x="2324100" y="2933700"/>
            <a:ext cx="762000" cy="441325"/>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0" name="Text Box 33"/>
          <p:cNvSpPr txBox="1">
            <a:spLocks noChangeArrowheads="1"/>
          </p:cNvSpPr>
          <p:nvPr/>
        </p:nvSpPr>
        <p:spPr bwMode="auto">
          <a:xfrm>
            <a:off x="152400" y="10668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Progressing from S downward, inside each node T, U, W, … there is also a </a:t>
            </a:r>
            <a:r>
              <a:rPr lang="en-US" altLang="zh-TW" sz="2400">
                <a:solidFill>
                  <a:schemeClr val="accent2"/>
                </a:solidFill>
                <a:latin typeface="Times New Roman" panose="02020603050405020304" pitchFamily="18" charset="0"/>
                <a:ea typeface="新細明體" panose="02020500000000000000" pitchFamily="18" charset="-120"/>
              </a:rPr>
              <a:t>local encoding kernel</a:t>
            </a:r>
            <a:r>
              <a:rPr lang="en-US" altLang="zh-TW" sz="2400">
                <a:latin typeface="Times New Roman" panose="02020603050405020304" pitchFamily="18" charset="0"/>
                <a:ea typeface="新細明體" panose="02020500000000000000" pitchFamily="18" charset="-120"/>
              </a:rPr>
              <a:t> from every input to every output. </a:t>
            </a:r>
          </a:p>
        </p:txBody>
      </p:sp>
      <p:sp>
        <p:nvSpPr>
          <p:cNvPr id="48161" name="Line 34"/>
          <p:cNvSpPr>
            <a:spLocks noChangeShapeType="1"/>
          </p:cNvSpPr>
          <p:nvPr/>
        </p:nvSpPr>
        <p:spPr bwMode="auto">
          <a:xfrm flipH="1">
            <a:off x="5562600" y="2819400"/>
            <a:ext cx="990600"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2" name="Rectangle 35"/>
          <p:cNvSpPr>
            <a:spLocks noChangeArrowheads="1"/>
          </p:cNvSpPr>
          <p:nvPr/>
        </p:nvSpPr>
        <p:spPr bwMode="auto">
          <a:xfrm>
            <a:off x="5795963" y="2754313"/>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8163" name="Rectangle 36"/>
          <p:cNvSpPr>
            <a:spLocks noChangeArrowheads="1"/>
          </p:cNvSpPr>
          <p:nvPr/>
        </p:nvSpPr>
        <p:spPr bwMode="auto">
          <a:xfrm>
            <a:off x="7696200" y="2779713"/>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8164" name="Line 37"/>
          <p:cNvSpPr>
            <a:spLocks noChangeShapeType="1"/>
          </p:cNvSpPr>
          <p:nvPr/>
        </p:nvSpPr>
        <p:spPr bwMode="auto">
          <a:xfrm>
            <a:off x="7239000" y="2779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5" name="Line 38"/>
          <p:cNvSpPr>
            <a:spLocks noChangeShapeType="1"/>
          </p:cNvSpPr>
          <p:nvPr/>
        </p:nvSpPr>
        <p:spPr bwMode="auto">
          <a:xfrm flipH="1">
            <a:off x="6678613" y="1524000"/>
            <a:ext cx="0" cy="533400"/>
          </a:xfrm>
          <a:prstGeom prst="line">
            <a:avLst/>
          </a:prstGeom>
          <a:noFill/>
          <a:ln w="19050">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6" name="Rectangle 39"/>
          <p:cNvSpPr>
            <a:spLocks noChangeArrowheads="1"/>
          </p:cNvSpPr>
          <p:nvPr/>
        </p:nvSpPr>
        <p:spPr bwMode="auto">
          <a:xfrm>
            <a:off x="6505575" y="1143000"/>
            <a:ext cx="3524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8167" name="Line 40"/>
          <p:cNvSpPr>
            <a:spLocks noChangeShapeType="1"/>
          </p:cNvSpPr>
          <p:nvPr/>
        </p:nvSpPr>
        <p:spPr bwMode="auto">
          <a:xfrm flipH="1">
            <a:off x="7135813" y="1524000"/>
            <a:ext cx="0" cy="533400"/>
          </a:xfrm>
          <a:prstGeom prst="line">
            <a:avLst/>
          </a:prstGeom>
          <a:noFill/>
          <a:ln w="19050">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8" name="Rectangle 41"/>
          <p:cNvSpPr>
            <a:spLocks noChangeArrowheads="1"/>
          </p:cNvSpPr>
          <p:nvPr/>
        </p:nvSpPr>
        <p:spPr bwMode="auto">
          <a:xfrm>
            <a:off x="7010400" y="1143000"/>
            <a:ext cx="3524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8169" name="Oval 42"/>
          <p:cNvSpPr>
            <a:spLocks noChangeArrowheads="1"/>
          </p:cNvSpPr>
          <p:nvPr/>
        </p:nvSpPr>
        <p:spPr bwMode="auto">
          <a:xfrm>
            <a:off x="5105400" y="3429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70" name="Rectangle 43"/>
          <p:cNvSpPr>
            <a:spLocks noChangeArrowheads="1"/>
          </p:cNvSpPr>
          <p:nvPr/>
        </p:nvSpPr>
        <p:spPr bwMode="auto">
          <a:xfrm>
            <a:off x="6373813" y="2057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48171" name="Line 44"/>
          <p:cNvSpPr>
            <a:spLocks noChangeShapeType="1"/>
          </p:cNvSpPr>
          <p:nvPr/>
        </p:nvSpPr>
        <p:spPr bwMode="auto">
          <a:xfrm flipH="1">
            <a:off x="6450013" y="2133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72" name="Line 45"/>
          <p:cNvSpPr>
            <a:spLocks noChangeShapeType="1"/>
          </p:cNvSpPr>
          <p:nvPr/>
        </p:nvSpPr>
        <p:spPr bwMode="auto">
          <a:xfrm>
            <a:off x="7135813" y="2133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73" name="Line 46"/>
          <p:cNvSpPr>
            <a:spLocks noChangeShapeType="1"/>
          </p:cNvSpPr>
          <p:nvPr/>
        </p:nvSpPr>
        <p:spPr bwMode="auto">
          <a:xfrm flipH="1">
            <a:off x="6526213" y="2133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74" name="Line 47"/>
          <p:cNvSpPr>
            <a:spLocks noChangeShapeType="1"/>
          </p:cNvSpPr>
          <p:nvPr/>
        </p:nvSpPr>
        <p:spPr bwMode="auto">
          <a:xfrm>
            <a:off x="6754813" y="2133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75" name="Rectangle 48"/>
          <p:cNvSpPr>
            <a:spLocks noChangeArrowheads="1"/>
          </p:cNvSpPr>
          <p:nvPr/>
        </p:nvSpPr>
        <p:spPr bwMode="auto">
          <a:xfrm>
            <a:off x="6373813" y="2286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48176" name="Rectangle 49"/>
          <p:cNvSpPr>
            <a:spLocks noChangeArrowheads="1"/>
          </p:cNvSpPr>
          <p:nvPr/>
        </p:nvSpPr>
        <p:spPr bwMode="auto">
          <a:xfrm>
            <a:off x="7212013" y="2286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48177" name="Rectangle 50"/>
          <p:cNvSpPr>
            <a:spLocks noChangeArrowheads="1"/>
          </p:cNvSpPr>
          <p:nvPr/>
        </p:nvSpPr>
        <p:spPr bwMode="auto">
          <a:xfrm>
            <a:off x="6678613" y="2438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sp>
        <p:nvSpPr>
          <p:cNvPr id="48178" name="Oval 51"/>
          <p:cNvSpPr>
            <a:spLocks noChangeArrowheads="1"/>
          </p:cNvSpPr>
          <p:nvPr/>
        </p:nvSpPr>
        <p:spPr bwMode="auto">
          <a:xfrm>
            <a:off x="7772400" y="3429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79" name="Oval 52"/>
          <p:cNvSpPr>
            <a:spLocks noChangeArrowheads="1"/>
          </p:cNvSpPr>
          <p:nvPr/>
        </p:nvSpPr>
        <p:spPr bwMode="auto">
          <a:xfrm>
            <a:off x="6477000" y="47244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8180" name="Line 53"/>
          <p:cNvSpPr>
            <a:spLocks noChangeShapeType="1"/>
          </p:cNvSpPr>
          <p:nvPr/>
        </p:nvSpPr>
        <p:spPr bwMode="auto">
          <a:xfrm flipH="1">
            <a:off x="5334000" y="3505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81" name="Line 54"/>
          <p:cNvSpPr>
            <a:spLocks noChangeShapeType="1"/>
          </p:cNvSpPr>
          <p:nvPr/>
        </p:nvSpPr>
        <p:spPr bwMode="auto">
          <a:xfrm>
            <a:off x="5562600" y="3505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82" name="Line 55"/>
          <p:cNvSpPr>
            <a:spLocks noChangeShapeType="1"/>
          </p:cNvSpPr>
          <p:nvPr/>
        </p:nvSpPr>
        <p:spPr bwMode="auto">
          <a:xfrm flipH="1">
            <a:off x="8001000" y="3505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83" name="Line 56"/>
          <p:cNvSpPr>
            <a:spLocks noChangeShapeType="1"/>
          </p:cNvSpPr>
          <p:nvPr/>
        </p:nvSpPr>
        <p:spPr bwMode="auto">
          <a:xfrm>
            <a:off x="8229600" y="3505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84" name="Line 57"/>
          <p:cNvSpPr>
            <a:spLocks noChangeShapeType="1"/>
          </p:cNvSpPr>
          <p:nvPr/>
        </p:nvSpPr>
        <p:spPr bwMode="auto">
          <a:xfrm>
            <a:off x="5334000" y="4267200"/>
            <a:ext cx="0" cy="1752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85" name="Line 58"/>
          <p:cNvSpPr>
            <a:spLocks noChangeShapeType="1"/>
          </p:cNvSpPr>
          <p:nvPr/>
        </p:nvSpPr>
        <p:spPr bwMode="auto">
          <a:xfrm>
            <a:off x="5867400" y="4191000"/>
            <a:ext cx="838200"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86" name="Line 59"/>
          <p:cNvSpPr>
            <a:spLocks noChangeShapeType="1"/>
          </p:cNvSpPr>
          <p:nvPr/>
        </p:nvSpPr>
        <p:spPr bwMode="auto">
          <a:xfrm flipH="1" flipV="1">
            <a:off x="6705600" y="48768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87" name="Line 60"/>
          <p:cNvSpPr>
            <a:spLocks noChangeShapeType="1"/>
          </p:cNvSpPr>
          <p:nvPr/>
        </p:nvSpPr>
        <p:spPr bwMode="auto">
          <a:xfrm flipV="1">
            <a:off x="7010400" y="48768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8188" name="Line 61"/>
          <p:cNvSpPr>
            <a:spLocks noChangeShapeType="1"/>
          </p:cNvSpPr>
          <p:nvPr/>
        </p:nvSpPr>
        <p:spPr bwMode="auto">
          <a:xfrm flipH="1">
            <a:off x="7239000" y="4191000"/>
            <a:ext cx="685800"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89" name="Line 62"/>
          <p:cNvSpPr>
            <a:spLocks noChangeShapeType="1"/>
          </p:cNvSpPr>
          <p:nvPr/>
        </p:nvSpPr>
        <p:spPr bwMode="auto">
          <a:xfrm>
            <a:off x="8458200" y="4191000"/>
            <a:ext cx="0" cy="1752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90" name="Line 63"/>
          <p:cNvSpPr>
            <a:spLocks noChangeShapeType="1"/>
          </p:cNvSpPr>
          <p:nvPr/>
        </p:nvSpPr>
        <p:spPr bwMode="auto">
          <a:xfrm flipH="1">
            <a:off x="6934200" y="5562600"/>
            <a:ext cx="12700"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91" name="Rectangle 64"/>
          <p:cNvSpPr>
            <a:spLocks noChangeArrowheads="1"/>
          </p:cNvSpPr>
          <p:nvPr/>
        </p:nvSpPr>
        <p:spPr bwMode="auto">
          <a:xfrm>
            <a:off x="5257800" y="3657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8192" name="Rectangle 65"/>
          <p:cNvSpPr>
            <a:spLocks noChangeArrowheads="1"/>
          </p:cNvSpPr>
          <p:nvPr/>
        </p:nvSpPr>
        <p:spPr bwMode="auto">
          <a:xfrm>
            <a:off x="7924800" y="3657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8193" name="Rectangle 66"/>
          <p:cNvSpPr>
            <a:spLocks noChangeArrowheads="1"/>
          </p:cNvSpPr>
          <p:nvPr/>
        </p:nvSpPr>
        <p:spPr bwMode="auto">
          <a:xfrm>
            <a:off x="6553200" y="4953000"/>
            <a:ext cx="914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8194" name="Rectangle 67"/>
          <p:cNvSpPr>
            <a:spLocks noChangeArrowheads="1"/>
          </p:cNvSpPr>
          <p:nvPr/>
        </p:nvSpPr>
        <p:spPr bwMode="auto">
          <a:xfrm>
            <a:off x="4981575" y="4800600"/>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8195" name="Rectangle 68"/>
          <p:cNvSpPr>
            <a:spLocks noChangeArrowheads="1"/>
          </p:cNvSpPr>
          <p:nvPr/>
        </p:nvSpPr>
        <p:spPr bwMode="auto">
          <a:xfrm>
            <a:off x="5895975" y="4343400"/>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8196" name="Rectangle 69"/>
          <p:cNvSpPr>
            <a:spLocks noChangeArrowheads="1"/>
          </p:cNvSpPr>
          <p:nvPr/>
        </p:nvSpPr>
        <p:spPr bwMode="auto">
          <a:xfrm>
            <a:off x="7648575" y="4343400"/>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8197" name="Rectangle 70"/>
          <p:cNvSpPr>
            <a:spLocks noChangeArrowheads="1"/>
          </p:cNvSpPr>
          <p:nvPr/>
        </p:nvSpPr>
        <p:spPr bwMode="auto">
          <a:xfrm>
            <a:off x="8486775" y="4876800"/>
            <a:ext cx="428625" cy="3810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8198" name="Text Box 71"/>
          <p:cNvSpPr txBox="1">
            <a:spLocks noChangeArrowheads="1"/>
          </p:cNvSpPr>
          <p:nvPr/>
        </p:nvSpPr>
        <p:spPr bwMode="auto">
          <a:xfrm>
            <a:off x="1320800" y="4645025"/>
            <a:ext cx="1901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a:ea typeface="新細明體" panose="02020500000000000000" pitchFamily="18" charset="-120"/>
              </a:rPr>
              <a:t>  </a:t>
            </a:r>
            <a:r>
              <a:rPr lang="en-US" altLang="zh-CN" sz="1400">
                <a:ea typeface="SimSun" panose="02010600030101010101" pitchFamily="2" charset="-122"/>
              </a:rPr>
              <a:t>b</a:t>
            </a:r>
            <a:r>
              <a:rPr lang="en-US" altLang="zh-CN" sz="1400" baseline="-25000">
                <a:ea typeface="SimSun" panose="02010600030101010101" pitchFamily="2" charset="-122"/>
              </a:rPr>
              <a:t>1</a:t>
            </a:r>
            <a:r>
              <a:rPr lang="en-US" altLang="zh-CN" sz="1400">
                <a:ea typeface="SimSun" panose="02010600030101010101" pitchFamily="2" charset="-122"/>
                <a:sym typeface="Symbol" panose="05050102010706020507" pitchFamily="18" charset="2"/>
              </a:rPr>
              <a:t> </a:t>
            </a:r>
            <a:r>
              <a:rPr lang="en-US" altLang="zh-CN" sz="1400">
                <a:ea typeface="SimSun" panose="02010600030101010101" pitchFamily="2" charset="-122"/>
              </a:rPr>
              <a:t>b</a:t>
            </a:r>
            <a:r>
              <a:rPr lang="en-US" altLang="zh-CN" sz="1400" baseline="-25000">
                <a:ea typeface="SimSun" panose="02010600030101010101" pitchFamily="2" charset="-122"/>
              </a:rPr>
              <a:t>2</a:t>
            </a:r>
            <a:endParaRPr lang="en-US" altLang="zh-TW" sz="1400">
              <a:ea typeface="新細明體" panose="02020500000000000000" pitchFamily="18" charset="-120"/>
            </a:endParaRPr>
          </a:p>
          <a:p>
            <a:pPr eaLnBrk="1" hangingPunct="1"/>
            <a:endParaRPr lang="en-US" altLang="zh-TW" sz="1400">
              <a:ea typeface="新細明體" panose="02020500000000000000" pitchFamily="18" charset="-120"/>
            </a:endParaRPr>
          </a:p>
          <a:p>
            <a:pPr eaLnBrk="1" hangingPunct="1"/>
            <a:endParaRPr lang="en-US" altLang="zh-TW" sz="1400">
              <a:ea typeface="新細明體" panose="02020500000000000000" pitchFamily="18" charset="-120"/>
            </a:endParaRPr>
          </a:p>
          <a:p>
            <a:pPr eaLnBrk="1" hangingPunct="1"/>
            <a:r>
              <a:rPr lang="en-US" altLang="zh-CN" sz="1400">
                <a:ea typeface="SimSun" panose="02010600030101010101" pitchFamily="2" charset="-122"/>
              </a:rPr>
              <a:t>b</a:t>
            </a:r>
            <a:r>
              <a:rPr lang="en-US" altLang="zh-CN" sz="1400" baseline="-25000">
                <a:ea typeface="SimSun" panose="02010600030101010101" pitchFamily="2" charset="-122"/>
              </a:rPr>
              <a:t>1</a:t>
            </a:r>
            <a:r>
              <a:rPr lang="en-US" altLang="zh-CN" sz="1400">
                <a:ea typeface="SimSun" panose="02010600030101010101" pitchFamily="2" charset="-122"/>
                <a:sym typeface="Symbol" panose="05050102010706020507" pitchFamily="18" charset="2"/>
              </a:rPr>
              <a:t> </a:t>
            </a:r>
            <a:r>
              <a:rPr lang="en-US" altLang="zh-CN" sz="1400">
                <a:ea typeface="SimSun" panose="02010600030101010101" pitchFamily="2" charset="-122"/>
              </a:rPr>
              <a:t>b</a:t>
            </a:r>
            <a:r>
              <a:rPr lang="en-US" altLang="zh-CN" sz="1400" baseline="-25000">
                <a:ea typeface="SimSun" panose="02010600030101010101" pitchFamily="2" charset="-122"/>
              </a:rPr>
              <a:t>2              </a:t>
            </a:r>
            <a:r>
              <a:rPr lang="en-US" altLang="zh-CN" sz="1400">
                <a:ea typeface="SimSun" panose="02010600030101010101" pitchFamily="2" charset="-122"/>
              </a:rPr>
              <a:t>b</a:t>
            </a:r>
            <a:r>
              <a:rPr lang="en-US" altLang="zh-CN" sz="1400" baseline="-25000">
                <a:ea typeface="SimSun" panose="02010600030101010101" pitchFamily="2" charset="-122"/>
              </a:rPr>
              <a:t>1</a:t>
            </a:r>
            <a:r>
              <a:rPr lang="en-US" altLang="zh-CN" sz="1400">
                <a:ea typeface="SimSun" panose="02010600030101010101" pitchFamily="2" charset="-122"/>
                <a:sym typeface="Symbol" panose="05050102010706020507" pitchFamily="18" charset="2"/>
              </a:rPr>
              <a:t> </a:t>
            </a:r>
            <a:r>
              <a:rPr lang="en-US" altLang="zh-CN" sz="1400">
                <a:ea typeface="SimSun" panose="02010600030101010101" pitchFamily="2" charset="-122"/>
              </a:rPr>
              <a:t>b</a:t>
            </a:r>
            <a:r>
              <a:rPr lang="en-US" altLang="zh-CN" sz="1400" baseline="-25000">
                <a:ea typeface="SimSun" panose="02010600030101010101" pitchFamily="2" charset="-122"/>
              </a:rPr>
              <a:t>2</a:t>
            </a:r>
            <a:endParaRPr lang="en-US" altLang="zh-TW" sz="1400">
              <a:ea typeface="新細明體" panose="02020500000000000000" pitchFamily="18" charset="-120"/>
            </a:endParaRPr>
          </a:p>
        </p:txBody>
      </p:sp>
      <p:grpSp>
        <p:nvGrpSpPr>
          <p:cNvPr id="48199" name="Group 72"/>
          <p:cNvGrpSpPr>
            <a:grpSpLocks/>
          </p:cNvGrpSpPr>
          <p:nvPr/>
        </p:nvGrpSpPr>
        <p:grpSpPr bwMode="auto">
          <a:xfrm>
            <a:off x="4953000" y="3124200"/>
            <a:ext cx="3938588" cy="1584325"/>
            <a:chOff x="3120" y="2112"/>
            <a:chExt cx="2481" cy="998"/>
          </a:xfrm>
        </p:grpSpPr>
        <p:sp>
          <p:nvSpPr>
            <p:cNvPr id="48201" name="Rectangle 73"/>
            <p:cNvSpPr>
              <a:spLocks noChangeArrowheads="1"/>
            </p:cNvSpPr>
            <p:nvPr/>
          </p:nvSpPr>
          <p:spPr bwMode="auto">
            <a:xfrm>
              <a:off x="3120" y="2112"/>
              <a:ext cx="273" cy="278"/>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T</a:t>
              </a:r>
              <a:endParaRPr lang="en-US" altLang="zh-TW" sz="5400">
                <a:ea typeface="新細明體" panose="02020500000000000000" pitchFamily="18" charset="-120"/>
              </a:endParaRPr>
            </a:p>
          </p:txBody>
        </p:sp>
        <p:sp>
          <p:nvSpPr>
            <p:cNvPr id="48202" name="Rectangle 74"/>
            <p:cNvSpPr>
              <a:spLocks noChangeArrowheads="1"/>
            </p:cNvSpPr>
            <p:nvPr/>
          </p:nvSpPr>
          <p:spPr bwMode="auto">
            <a:xfrm>
              <a:off x="5328" y="2112"/>
              <a:ext cx="273" cy="278"/>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U</a:t>
              </a:r>
              <a:endParaRPr lang="en-US" altLang="zh-TW" sz="5400">
                <a:ea typeface="新細明體" panose="02020500000000000000" pitchFamily="18" charset="-120"/>
              </a:endParaRPr>
            </a:p>
          </p:txBody>
        </p:sp>
        <p:sp>
          <p:nvSpPr>
            <p:cNvPr id="48203" name="Rectangle 75"/>
            <p:cNvSpPr>
              <a:spLocks noChangeArrowheads="1"/>
            </p:cNvSpPr>
            <p:nvPr/>
          </p:nvSpPr>
          <p:spPr bwMode="auto">
            <a:xfrm>
              <a:off x="4224" y="2832"/>
              <a:ext cx="288" cy="278"/>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W</a:t>
              </a:r>
              <a:endParaRPr lang="en-US" altLang="zh-TW" sz="5400">
                <a:ea typeface="新細明體" panose="02020500000000000000" pitchFamily="18" charset="-120"/>
              </a:endParaRPr>
            </a:p>
          </p:txBody>
        </p:sp>
      </p:grpSp>
      <p:sp>
        <p:nvSpPr>
          <p:cNvPr id="48200" name="Rectangle 76"/>
          <p:cNvSpPr>
            <a:spLocks noChangeArrowheads="1"/>
          </p:cNvSpPr>
          <p:nvPr/>
        </p:nvSpPr>
        <p:spPr bwMode="auto">
          <a:xfrm>
            <a:off x="7467600" y="1828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152400"/>
            <a:ext cx="8686800" cy="762000"/>
          </a:xfrm>
        </p:spPr>
        <p:txBody>
          <a:bodyPr/>
          <a:lstStyle/>
          <a:p>
            <a:pPr eaLnBrk="1" hangingPunct="1"/>
            <a:r>
              <a:rPr lang="en-US" altLang="zh-TW" sz="3600" smtClean="0">
                <a:solidFill>
                  <a:schemeClr val="accent2"/>
                </a:solidFill>
                <a:ea typeface="新細明體" panose="02020500000000000000" pitchFamily="18" charset="-120"/>
              </a:rPr>
              <a:t>Definition of a linear network code</a:t>
            </a:r>
            <a:endParaRPr lang="en-US" altLang="zh-TW" sz="3600" smtClean="0">
              <a:solidFill>
                <a:srgbClr val="FF0000"/>
              </a:solidFill>
              <a:ea typeface="新細明體" panose="02020500000000000000" pitchFamily="18" charset="-120"/>
            </a:endParaRPr>
          </a:p>
        </p:txBody>
      </p:sp>
      <p:sp>
        <p:nvSpPr>
          <p:cNvPr id="49155" name="Text Box 3"/>
          <p:cNvSpPr txBox="1">
            <a:spLocks noChangeArrowheads="1"/>
          </p:cNvSpPr>
          <p:nvPr/>
        </p:nvSpPr>
        <p:spPr bwMode="auto">
          <a:xfrm>
            <a:off x="228600" y="1087438"/>
            <a:ext cx="4572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latin typeface="Times New Roman" panose="02020603050405020304" pitchFamily="18" charset="0"/>
                <a:ea typeface="新細明體" panose="02020500000000000000" pitchFamily="18" charset="-120"/>
              </a:rPr>
              <a:t>Definition 1.  </a:t>
            </a:r>
            <a:r>
              <a:rPr lang="en-US" altLang="zh-TW" sz="2400">
                <a:latin typeface="Times New Roman" panose="02020603050405020304" pitchFamily="18" charset="0"/>
                <a:ea typeface="新細明體" panose="02020500000000000000" pitchFamily="18" charset="-120"/>
              </a:rPr>
              <a:t>‎Let </a:t>
            </a:r>
            <a:r>
              <a:rPr lang="en-US" altLang="zh-TW" sz="2400" i="1">
                <a:latin typeface="Times New Roman" panose="02020603050405020304" pitchFamily="18" charset="0"/>
                <a:ea typeface="新細明體" panose="02020500000000000000" pitchFamily="18" charset="-120"/>
              </a:rPr>
              <a:t>F</a:t>
            </a:r>
            <a:r>
              <a:rPr lang="en-US" altLang="zh-TW" sz="2400">
                <a:latin typeface="Times New Roman" panose="02020603050405020304" pitchFamily="18" charset="0"/>
                <a:ea typeface="新細明體" panose="02020500000000000000" pitchFamily="18" charset="-120"/>
              </a:rPr>
              <a:t> = finite field and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 positive integer. </a:t>
            </a:r>
            <a:r>
              <a:rPr lang="en-US" altLang="zh-TW" sz="2400" b="1">
                <a:solidFill>
                  <a:schemeClr val="accent2"/>
                </a:solidFill>
                <a:latin typeface="Times New Roman" panose="02020603050405020304" pitchFamily="18" charset="0"/>
                <a:ea typeface="新細明體" panose="02020500000000000000" pitchFamily="18" charset="-120"/>
              </a:rPr>
              <a:t>An </a:t>
            </a:r>
            <a:r>
              <a:rPr lang="en-US" altLang="zh-TW" sz="2400" b="1">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a:t>
            </a:r>
            <a:r>
              <a:rPr lang="en-US" altLang="zh-TW" sz="2400" b="1">
                <a:solidFill>
                  <a:schemeClr val="accent2"/>
                </a:solidFill>
                <a:latin typeface="Times New Roman" panose="02020603050405020304" pitchFamily="18" charset="0"/>
                <a:ea typeface="新細明體" panose="02020500000000000000" pitchFamily="18" charset="-120"/>
              </a:rPr>
              <a:t>-dim</a:t>
            </a:r>
            <a:r>
              <a:rPr lang="en-US" altLang="zh-TW" sz="2400" b="1" i="1">
                <a:solidFill>
                  <a:schemeClr val="accent2"/>
                </a:solidFill>
                <a:latin typeface="Times New Roman" panose="02020603050405020304" pitchFamily="18" charset="0"/>
                <a:ea typeface="新細明體" panose="02020500000000000000" pitchFamily="18" charset="-120"/>
              </a:rPr>
              <a:t> F</a:t>
            </a:r>
            <a:r>
              <a:rPr lang="en-US" altLang="zh-TW" sz="2400" b="1">
                <a:solidFill>
                  <a:schemeClr val="accent2"/>
                </a:solidFill>
                <a:latin typeface="Times New Roman" panose="02020603050405020304" pitchFamily="18" charset="0"/>
                <a:ea typeface="新細明體" panose="02020500000000000000" pitchFamily="18" charset="-120"/>
              </a:rPr>
              <a:t>-valued linear network code</a:t>
            </a:r>
            <a:r>
              <a:rPr lang="en-US" altLang="zh-TW" sz="2400">
                <a:latin typeface="Times New Roman" panose="02020603050405020304" pitchFamily="18" charset="0"/>
                <a:ea typeface="新細明體" panose="02020500000000000000" pitchFamily="18" charset="-120"/>
              </a:rPr>
              <a:t> on an acyclic network consists of a local encoding kernel </a:t>
            </a:r>
            <a:r>
              <a:rPr lang="en-US" altLang="zh-TW" sz="2400" i="1">
                <a:latin typeface="Times New Roman" panose="02020603050405020304" pitchFamily="18" charset="0"/>
                <a:ea typeface="新細明體" panose="02020500000000000000" pitchFamily="18" charset="-120"/>
              </a:rPr>
              <a:t>k</a:t>
            </a:r>
            <a:r>
              <a:rPr lang="en-US" altLang="zh-TW" sz="2400" baseline="-25000">
                <a:latin typeface="Times New Roman" panose="02020603050405020304" pitchFamily="18" charset="0"/>
                <a:ea typeface="新細明體" panose="02020500000000000000" pitchFamily="18" charset="-120"/>
              </a:rPr>
              <a:t>d,e</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rPr>
              <a:t>F</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latin typeface="Times New Roman" panose="02020603050405020304" pitchFamily="18" charset="0"/>
                <a:ea typeface="新細明體" panose="02020500000000000000" pitchFamily="18" charset="-120"/>
              </a:rPr>
              <a:t>for every</a:t>
            </a:r>
            <a:r>
              <a:rPr lang="en-US" altLang="zh-TW" sz="2400" b="1">
                <a:solidFill>
                  <a:schemeClr val="accent2"/>
                </a:solidFill>
                <a:latin typeface="Times New Roman" panose="02020603050405020304" pitchFamily="18" charset="0"/>
                <a:ea typeface="新細明體" panose="02020500000000000000" pitchFamily="18" charset="-120"/>
              </a:rPr>
              <a:t> adjacent pair </a:t>
            </a:r>
            <a:r>
              <a:rPr lang="en-US" altLang="zh-TW" sz="2400" b="1">
                <a:latin typeface="Times New Roman" panose="02020603050405020304" pitchFamily="18" charset="0"/>
                <a:ea typeface="新細明體" panose="02020500000000000000" pitchFamily="18" charset="-120"/>
              </a:rPr>
              <a:t>(d, e). </a:t>
            </a:r>
          </a:p>
          <a:p>
            <a:pPr eaLnBrk="1" hangingPunct="1">
              <a:spcBef>
                <a:spcPct val="0"/>
              </a:spcBef>
            </a:pPr>
            <a:endParaRPr lang="en-US" altLang="zh-TW" sz="2400" b="1">
              <a:latin typeface="Times New Roman" panose="02020603050405020304" pitchFamily="18" charset="0"/>
              <a:ea typeface="新細明體" panose="02020500000000000000" pitchFamily="18" charset="-120"/>
            </a:endParaRP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An</a:t>
            </a:r>
            <a:r>
              <a:rPr lang="en-US" altLang="zh-TW" sz="2400">
                <a:solidFill>
                  <a:schemeClr val="accent2"/>
                </a:solidFill>
                <a:latin typeface="Times New Roman" panose="02020603050405020304" pitchFamily="18" charset="0"/>
                <a:ea typeface="新細明體" panose="02020500000000000000" pitchFamily="18" charset="-120"/>
              </a:rPr>
              <a:t> adjacent pair</a:t>
            </a:r>
            <a:r>
              <a:rPr lang="en-US" altLang="zh-TW" sz="2400">
                <a:latin typeface="Times New Roman" panose="02020603050405020304" pitchFamily="18" charset="0"/>
                <a:ea typeface="新細明體" panose="02020500000000000000" pitchFamily="18" charset="-120"/>
              </a:rPr>
              <a:t> (d, e) of channels</a:t>
            </a:r>
          </a:p>
          <a:p>
            <a:pPr eaLnBrk="1" hangingPunct="1">
              <a:spcBef>
                <a:spcPct val="0"/>
              </a:spcBef>
            </a:pPr>
            <a:r>
              <a:rPr lang="en-US" altLang="zh-TW" sz="2400">
                <a:latin typeface="Times New Roman" panose="02020603050405020304" pitchFamily="18" charset="0"/>
                <a:ea typeface="新細明體" panose="02020500000000000000" pitchFamily="18" charset="-120"/>
              </a:rPr>
              <a:t> means that there is a node T with </a:t>
            </a:r>
          </a:p>
          <a:p>
            <a:pPr eaLnBrk="1" hangingPunct="1">
              <a:spcBef>
                <a:spcPct val="0"/>
              </a:spcBef>
            </a:pPr>
            <a:r>
              <a:rPr lang="en-US" altLang="zh-TW" sz="2400">
                <a:latin typeface="Times New Roman" panose="02020603050405020304" pitchFamily="18" charset="0"/>
                <a:ea typeface="新細明體" panose="02020500000000000000" pitchFamily="18" charset="-120"/>
              </a:rPr>
              <a:t> d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latin typeface="Times New Roman" panose="02020603050405020304" pitchFamily="18" charset="0"/>
                <a:ea typeface="新細明體" panose="02020500000000000000" pitchFamily="18" charset="-120"/>
              </a:rPr>
              <a:t>In(T) and e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latin typeface="Times New Roman" panose="02020603050405020304" pitchFamily="18" charset="0"/>
                <a:ea typeface="新細明體" panose="02020500000000000000" pitchFamily="18" charset="-120"/>
              </a:rPr>
              <a:t>Out(T), where</a:t>
            </a:r>
          </a:p>
          <a:p>
            <a:pPr eaLnBrk="1" hangingPunct="1">
              <a:spcBef>
                <a:spcPct val="0"/>
              </a:spcBef>
            </a:pPr>
            <a:r>
              <a:rPr lang="en-US" altLang="zh-TW" sz="2400">
                <a:latin typeface="Times New Roman" panose="02020603050405020304" pitchFamily="18" charset="0"/>
                <a:ea typeface="新細明體" panose="02020500000000000000" pitchFamily="18" charset="-120"/>
              </a:rPr>
              <a:t> </a:t>
            </a:r>
            <a:r>
              <a:rPr lang="en-US" altLang="zh-TW" sz="2400">
                <a:solidFill>
                  <a:schemeClr val="accent2"/>
                </a:solidFill>
                <a:latin typeface="Times New Roman" panose="02020603050405020304" pitchFamily="18" charset="0"/>
                <a:ea typeface="新細明體" panose="02020500000000000000" pitchFamily="18" charset="-120"/>
              </a:rPr>
              <a:t>In(T)</a:t>
            </a:r>
            <a:r>
              <a:rPr lang="en-US" altLang="zh-TW" sz="2400">
                <a:latin typeface="Times New Roman" panose="02020603050405020304" pitchFamily="18" charset="0"/>
                <a:ea typeface="新細明體" panose="02020500000000000000" pitchFamily="18" charset="-120"/>
              </a:rPr>
              <a:t>/</a:t>
            </a:r>
            <a:r>
              <a:rPr lang="en-US" altLang="zh-TW" sz="2400">
                <a:solidFill>
                  <a:schemeClr val="accent2"/>
                </a:solidFill>
                <a:latin typeface="Times New Roman" panose="02020603050405020304" pitchFamily="18" charset="0"/>
                <a:ea typeface="新細明體" panose="02020500000000000000" pitchFamily="18" charset="-120"/>
              </a:rPr>
              <a:t>Out(T) </a:t>
            </a:r>
            <a:r>
              <a:rPr lang="en-US" altLang="zh-TW" sz="2400">
                <a:latin typeface="Times New Roman" panose="02020603050405020304" pitchFamily="18" charset="0"/>
                <a:ea typeface="新細明體" panose="02020500000000000000" pitchFamily="18" charset="-120"/>
              </a:rPr>
              <a:t>are sets of </a:t>
            </a:r>
          </a:p>
          <a:p>
            <a:pPr eaLnBrk="1" hangingPunct="1">
              <a:spcBef>
                <a:spcPct val="0"/>
              </a:spcBef>
            </a:pPr>
            <a:r>
              <a:rPr lang="en-US" altLang="zh-TW" sz="2400">
                <a:latin typeface="Times New Roman" panose="02020603050405020304" pitchFamily="18" charset="0"/>
                <a:ea typeface="新細明體" panose="02020500000000000000" pitchFamily="18" charset="-120"/>
              </a:rPr>
              <a:t> incoming/outgoing channels of T. </a:t>
            </a:r>
            <a:endParaRPr lang="en-US" altLang="zh-TW" sz="800">
              <a:latin typeface="Times New Roman" panose="02020603050405020304" pitchFamily="18" charset="0"/>
              <a:ea typeface="新細明體" panose="02020500000000000000" pitchFamily="18" charset="-120"/>
            </a:endParaRPr>
          </a:p>
        </p:txBody>
      </p:sp>
      <p:sp>
        <p:nvSpPr>
          <p:cNvPr id="49156" name="Rectangle 4"/>
          <p:cNvSpPr>
            <a:spLocks noChangeArrowheads="1"/>
          </p:cNvSpPr>
          <p:nvPr/>
        </p:nvSpPr>
        <p:spPr bwMode="auto">
          <a:xfrm>
            <a:off x="7467600" y="1447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
        <p:nvSpPr>
          <p:cNvPr id="49157" name="Line 5"/>
          <p:cNvSpPr>
            <a:spLocks noChangeShapeType="1"/>
          </p:cNvSpPr>
          <p:nvPr/>
        </p:nvSpPr>
        <p:spPr bwMode="auto">
          <a:xfrm flipH="1">
            <a:off x="5562600" y="2424113"/>
            <a:ext cx="1017588" cy="6238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58" name="Line 6"/>
          <p:cNvSpPr>
            <a:spLocks noChangeShapeType="1"/>
          </p:cNvSpPr>
          <p:nvPr/>
        </p:nvSpPr>
        <p:spPr bwMode="auto">
          <a:xfrm>
            <a:off x="7239000" y="2398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2" name="Group 7"/>
          <p:cNvGrpSpPr>
            <a:grpSpLocks/>
          </p:cNvGrpSpPr>
          <p:nvPr/>
        </p:nvGrpSpPr>
        <p:grpSpPr bwMode="auto">
          <a:xfrm>
            <a:off x="6705600" y="990600"/>
            <a:ext cx="457200" cy="685800"/>
            <a:chOff x="4207" y="1104"/>
            <a:chExt cx="288" cy="336"/>
          </a:xfrm>
        </p:grpSpPr>
        <p:sp>
          <p:nvSpPr>
            <p:cNvPr id="49200" name="Line 8"/>
            <p:cNvSpPr>
              <a:spLocks noChangeShapeType="1"/>
            </p:cNvSpPr>
            <p:nvPr/>
          </p:nvSpPr>
          <p:spPr bwMode="auto">
            <a:xfrm flipH="1">
              <a:off x="4207"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201" name="Line 9"/>
            <p:cNvSpPr>
              <a:spLocks noChangeShapeType="1"/>
            </p:cNvSpPr>
            <p:nvPr/>
          </p:nvSpPr>
          <p:spPr bwMode="auto">
            <a:xfrm flipH="1">
              <a:off x="4495"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49160" name="Oval 10"/>
          <p:cNvSpPr>
            <a:spLocks noChangeArrowheads="1"/>
          </p:cNvSpPr>
          <p:nvPr/>
        </p:nvSpPr>
        <p:spPr bwMode="auto">
          <a:xfrm>
            <a:off x="5132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9161" name="Rectangle 11"/>
          <p:cNvSpPr>
            <a:spLocks noChangeArrowheads="1"/>
          </p:cNvSpPr>
          <p:nvPr/>
        </p:nvSpPr>
        <p:spPr bwMode="auto">
          <a:xfrm>
            <a:off x="6400800" y="1676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49162" name="Line 12"/>
          <p:cNvSpPr>
            <a:spLocks noChangeShapeType="1"/>
          </p:cNvSpPr>
          <p:nvPr/>
        </p:nvSpPr>
        <p:spPr bwMode="auto">
          <a:xfrm flipH="1">
            <a:off x="64770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63" name="Line 13"/>
          <p:cNvSpPr>
            <a:spLocks noChangeShapeType="1"/>
          </p:cNvSpPr>
          <p:nvPr/>
        </p:nvSpPr>
        <p:spPr bwMode="auto">
          <a:xfrm>
            <a:off x="71628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64" name="Line 14"/>
          <p:cNvSpPr>
            <a:spLocks noChangeShapeType="1"/>
          </p:cNvSpPr>
          <p:nvPr/>
        </p:nvSpPr>
        <p:spPr bwMode="auto">
          <a:xfrm flipH="1">
            <a:off x="65532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65" name="Line 15"/>
          <p:cNvSpPr>
            <a:spLocks noChangeShapeType="1"/>
          </p:cNvSpPr>
          <p:nvPr/>
        </p:nvSpPr>
        <p:spPr bwMode="auto">
          <a:xfrm>
            <a:off x="67818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66" name="Rectangle 16"/>
          <p:cNvSpPr>
            <a:spLocks noChangeArrowheads="1"/>
          </p:cNvSpPr>
          <p:nvPr/>
        </p:nvSpPr>
        <p:spPr bwMode="auto">
          <a:xfrm>
            <a:off x="64008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49167" name="Rectangle 17"/>
          <p:cNvSpPr>
            <a:spLocks noChangeArrowheads="1"/>
          </p:cNvSpPr>
          <p:nvPr/>
        </p:nvSpPr>
        <p:spPr bwMode="auto">
          <a:xfrm>
            <a:off x="72390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49168" name="Rectangle 18"/>
          <p:cNvSpPr>
            <a:spLocks noChangeArrowheads="1"/>
          </p:cNvSpPr>
          <p:nvPr/>
        </p:nvSpPr>
        <p:spPr bwMode="auto">
          <a:xfrm>
            <a:off x="6705600" y="2057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sp>
        <p:nvSpPr>
          <p:cNvPr id="49169" name="Oval 19"/>
          <p:cNvSpPr>
            <a:spLocks noChangeArrowheads="1"/>
          </p:cNvSpPr>
          <p:nvPr/>
        </p:nvSpPr>
        <p:spPr bwMode="auto">
          <a:xfrm>
            <a:off x="7799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9170" name="Oval 20"/>
          <p:cNvSpPr>
            <a:spLocks noChangeArrowheads="1"/>
          </p:cNvSpPr>
          <p:nvPr/>
        </p:nvSpPr>
        <p:spPr bwMode="auto">
          <a:xfrm>
            <a:off x="6503988" y="41148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9171" name="Rectangle 21"/>
          <p:cNvSpPr>
            <a:spLocks noChangeArrowheads="1"/>
          </p:cNvSpPr>
          <p:nvPr/>
        </p:nvSpPr>
        <p:spPr bwMode="auto">
          <a:xfrm>
            <a:off x="49799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T</a:t>
            </a:r>
            <a:endParaRPr lang="en-US" altLang="zh-TW" sz="5400">
              <a:ea typeface="新細明體" panose="02020500000000000000" pitchFamily="18" charset="-120"/>
            </a:endParaRPr>
          </a:p>
        </p:txBody>
      </p:sp>
      <p:sp>
        <p:nvSpPr>
          <p:cNvPr id="49172" name="Rectangle 22"/>
          <p:cNvSpPr>
            <a:spLocks noChangeArrowheads="1"/>
          </p:cNvSpPr>
          <p:nvPr/>
        </p:nvSpPr>
        <p:spPr bwMode="auto">
          <a:xfrm>
            <a:off x="84851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U</a:t>
            </a:r>
            <a:endParaRPr lang="en-US" altLang="zh-TW" sz="5400">
              <a:ea typeface="新細明體" panose="02020500000000000000" pitchFamily="18" charset="-120"/>
            </a:endParaRPr>
          </a:p>
        </p:txBody>
      </p:sp>
      <p:sp>
        <p:nvSpPr>
          <p:cNvPr id="49173" name="Rectangle 23"/>
          <p:cNvSpPr>
            <a:spLocks noChangeArrowheads="1"/>
          </p:cNvSpPr>
          <p:nvPr/>
        </p:nvSpPr>
        <p:spPr bwMode="auto">
          <a:xfrm>
            <a:off x="6732588" y="3657600"/>
            <a:ext cx="457200"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W</a:t>
            </a:r>
            <a:endParaRPr lang="en-US" altLang="zh-TW" sz="5400">
              <a:ea typeface="新細明體" panose="02020500000000000000" pitchFamily="18" charset="-120"/>
            </a:endParaRPr>
          </a:p>
        </p:txBody>
      </p:sp>
      <p:sp>
        <p:nvSpPr>
          <p:cNvPr id="49174" name="Line 24"/>
          <p:cNvSpPr>
            <a:spLocks noChangeShapeType="1"/>
          </p:cNvSpPr>
          <p:nvPr/>
        </p:nvSpPr>
        <p:spPr bwMode="auto">
          <a:xfrm flipH="1">
            <a:off x="5360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75" name="Line 25"/>
          <p:cNvSpPr>
            <a:spLocks noChangeShapeType="1"/>
          </p:cNvSpPr>
          <p:nvPr/>
        </p:nvSpPr>
        <p:spPr bwMode="auto">
          <a:xfrm>
            <a:off x="5589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76" name="Line 26"/>
          <p:cNvSpPr>
            <a:spLocks noChangeShapeType="1"/>
          </p:cNvSpPr>
          <p:nvPr/>
        </p:nvSpPr>
        <p:spPr bwMode="auto">
          <a:xfrm flipH="1">
            <a:off x="8027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77" name="Line 27"/>
          <p:cNvSpPr>
            <a:spLocks noChangeShapeType="1"/>
          </p:cNvSpPr>
          <p:nvPr/>
        </p:nvSpPr>
        <p:spPr bwMode="auto">
          <a:xfrm>
            <a:off x="8256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78" name="Line 28"/>
          <p:cNvSpPr>
            <a:spLocks noChangeShapeType="1"/>
          </p:cNvSpPr>
          <p:nvPr/>
        </p:nvSpPr>
        <p:spPr bwMode="auto">
          <a:xfrm flipH="1">
            <a:off x="5334000" y="3886200"/>
            <a:ext cx="0" cy="2286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79" name="Line 29"/>
          <p:cNvSpPr>
            <a:spLocks noChangeShapeType="1"/>
          </p:cNvSpPr>
          <p:nvPr/>
        </p:nvSpPr>
        <p:spPr bwMode="auto">
          <a:xfrm>
            <a:off x="5894388" y="3810000"/>
            <a:ext cx="735012" cy="381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80" name="Line 30"/>
          <p:cNvSpPr>
            <a:spLocks noChangeShapeType="1"/>
          </p:cNvSpPr>
          <p:nvPr/>
        </p:nvSpPr>
        <p:spPr bwMode="auto">
          <a:xfrm flipH="1" flipV="1">
            <a:off x="67325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81" name="Line 31"/>
          <p:cNvSpPr>
            <a:spLocks noChangeShapeType="1"/>
          </p:cNvSpPr>
          <p:nvPr/>
        </p:nvSpPr>
        <p:spPr bwMode="auto">
          <a:xfrm flipV="1">
            <a:off x="70373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82" name="Line 32"/>
          <p:cNvSpPr>
            <a:spLocks noChangeShapeType="1"/>
          </p:cNvSpPr>
          <p:nvPr/>
        </p:nvSpPr>
        <p:spPr bwMode="auto">
          <a:xfrm flipH="1">
            <a:off x="7315200" y="3810000"/>
            <a:ext cx="636588" cy="457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83" name="Line 33"/>
          <p:cNvSpPr>
            <a:spLocks noChangeShapeType="1"/>
          </p:cNvSpPr>
          <p:nvPr/>
        </p:nvSpPr>
        <p:spPr bwMode="auto">
          <a:xfrm flipH="1">
            <a:off x="8458200" y="3810000"/>
            <a:ext cx="0" cy="2362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84" name="Rectangle 34"/>
          <p:cNvSpPr>
            <a:spLocks noChangeArrowheads="1"/>
          </p:cNvSpPr>
          <p:nvPr/>
        </p:nvSpPr>
        <p:spPr bwMode="auto">
          <a:xfrm>
            <a:off x="5284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9185" name="Rectangle 35"/>
          <p:cNvSpPr>
            <a:spLocks noChangeArrowheads="1"/>
          </p:cNvSpPr>
          <p:nvPr/>
        </p:nvSpPr>
        <p:spPr bwMode="auto">
          <a:xfrm>
            <a:off x="7951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9186" name="Rectangle 36"/>
          <p:cNvSpPr>
            <a:spLocks noChangeArrowheads="1"/>
          </p:cNvSpPr>
          <p:nvPr/>
        </p:nvSpPr>
        <p:spPr bwMode="auto">
          <a:xfrm>
            <a:off x="6580188" y="4343400"/>
            <a:ext cx="914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9187" name="Line 37"/>
          <p:cNvSpPr>
            <a:spLocks noChangeShapeType="1"/>
          </p:cNvSpPr>
          <p:nvPr/>
        </p:nvSpPr>
        <p:spPr bwMode="auto">
          <a:xfrm>
            <a:off x="7010400" y="4953000"/>
            <a:ext cx="0" cy="5334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88" name="Oval 38"/>
          <p:cNvSpPr>
            <a:spLocks noChangeArrowheads="1"/>
          </p:cNvSpPr>
          <p:nvPr/>
        </p:nvSpPr>
        <p:spPr bwMode="auto">
          <a:xfrm>
            <a:off x="6553200" y="54864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9189" name="Line 39"/>
          <p:cNvSpPr>
            <a:spLocks noChangeShapeType="1"/>
          </p:cNvSpPr>
          <p:nvPr/>
        </p:nvSpPr>
        <p:spPr bwMode="auto">
          <a:xfrm flipH="1">
            <a:off x="67818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90" name="Line 40"/>
          <p:cNvSpPr>
            <a:spLocks noChangeShapeType="1"/>
          </p:cNvSpPr>
          <p:nvPr/>
        </p:nvSpPr>
        <p:spPr bwMode="auto">
          <a:xfrm>
            <a:off x="70104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49191" name="Rectangle 41"/>
          <p:cNvSpPr>
            <a:spLocks noChangeArrowheads="1"/>
          </p:cNvSpPr>
          <p:nvPr/>
        </p:nvSpPr>
        <p:spPr bwMode="auto">
          <a:xfrm>
            <a:off x="6705600" y="57150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49192" name="Line 42"/>
          <p:cNvSpPr>
            <a:spLocks noChangeShapeType="1"/>
          </p:cNvSpPr>
          <p:nvPr/>
        </p:nvSpPr>
        <p:spPr bwMode="auto">
          <a:xfrm>
            <a:off x="7391400" y="6172200"/>
            <a:ext cx="811213"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93" name="Rectangle 43"/>
          <p:cNvSpPr>
            <a:spLocks noChangeArrowheads="1"/>
          </p:cNvSpPr>
          <p:nvPr/>
        </p:nvSpPr>
        <p:spPr bwMode="auto">
          <a:xfrm>
            <a:off x="83058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Z</a:t>
            </a:r>
            <a:endParaRPr lang="en-US" altLang="zh-TW" sz="5400">
              <a:ea typeface="新細明體" panose="02020500000000000000" pitchFamily="18" charset="-120"/>
            </a:endParaRPr>
          </a:p>
        </p:txBody>
      </p:sp>
      <p:sp>
        <p:nvSpPr>
          <p:cNvPr id="49194" name="Line 44"/>
          <p:cNvSpPr>
            <a:spLocks noChangeShapeType="1"/>
          </p:cNvSpPr>
          <p:nvPr/>
        </p:nvSpPr>
        <p:spPr bwMode="auto">
          <a:xfrm flipH="1">
            <a:off x="5715000" y="6172200"/>
            <a:ext cx="838200"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95" name="Rectangle 45"/>
          <p:cNvSpPr>
            <a:spLocks noChangeArrowheads="1"/>
          </p:cNvSpPr>
          <p:nvPr/>
        </p:nvSpPr>
        <p:spPr bwMode="auto">
          <a:xfrm>
            <a:off x="51816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Y</a:t>
            </a:r>
            <a:endParaRPr lang="en-US" altLang="zh-TW" sz="5400">
              <a:ea typeface="新細明體" panose="02020500000000000000" pitchFamily="18" charset="-120"/>
            </a:endParaRPr>
          </a:p>
        </p:txBody>
      </p:sp>
      <p:sp>
        <p:nvSpPr>
          <p:cNvPr id="49196" name="Rectangle 46"/>
          <p:cNvSpPr>
            <a:spLocks noChangeArrowheads="1"/>
          </p:cNvSpPr>
          <p:nvPr/>
        </p:nvSpPr>
        <p:spPr bwMode="auto">
          <a:xfrm>
            <a:off x="7162800" y="51054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X</a:t>
            </a:r>
            <a:endParaRPr lang="en-US" altLang="zh-TW" sz="5400">
              <a:ea typeface="新細明體" panose="02020500000000000000" pitchFamily="18" charset="-120"/>
            </a:endParaRPr>
          </a:p>
        </p:txBody>
      </p:sp>
      <p:sp>
        <p:nvSpPr>
          <p:cNvPr id="49197" name="Oval 47"/>
          <p:cNvSpPr>
            <a:spLocks noChangeArrowheads="1"/>
          </p:cNvSpPr>
          <p:nvPr/>
        </p:nvSpPr>
        <p:spPr bwMode="auto">
          <a:xfrm>
            <a:off x="51054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9198" name="Oval 48"/>
          <p:cNvSpPr>
            <a:spLocks noChangeArrowheads="1"/>
          </p:cNvSpPr>
          <p:nvPr/>
        </p:nvSpPr>
        <p:spPr bwMode="auto">
          <a:xfrm>
            <a:off x="82296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6897" name="Text Box 49"/>
          <p:cNvSpPr txBox="1">
            <a:spLocks noChangeArrowheads="1"/>
          </p:cNvSpPr>
          <p:nvPr/>
        </p:nvSpPr>
        <p:spPr bwMode="auto">
          <a:xfrm>
            <a:off x="187325" y="5702300"/>
            <a:ext cx="4244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Note the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imaginary channels</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in 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97"/>
                                        </p:tgtEl>
                                        <p:attrNameLst>
                                          <p:attrName>style.visibility</p:attrName>
                                        </p:attrNameLst>
                                      </p:cBhvr>
                                      <p:to>
                                        <p:strVal val="visible"/>
                                      </p:to>
                                    </p:set>
                                  </p:childTnLst>
                                </p:cTn>
                              </p:par>
                              <p:par>
                                <p:cTn id="7" presetID="11" presetClass="exit" presetSubtype="0" fill="hold" nodeType="withEffect">
                                  <p:stCondLst>
                                    <p:cond delay="0"/>
                                  </p:stCondLst>
                                  <p:childTnLst>
                                    <p:anim calcmode="discrete" valueType="str">
                                      <p:cBhvr>
                                        <p:cTn id="8" dur="1000"/>
                                        <p:tgtEl>
                                          <p:spTgt spid="2"/>
                                        </p:tgtEl>
                                        <p:attrNameLst>
                                          <p:attrName>style.visibility</p:attrName>
                                        </p:attrNameLst>
                                      </p:cBhvr>
                                      <p:tavLst>
                                        <p:tav tm="0">
                                          <p:val>
                                            <p:strVal val="hidden"/>
                                          </p:val>
                                        </p:tav>
                                        <p:tav tm="50000">
                                          <p:val>
                                            <p:strVal val="visible"/>
                                          </p:val>
                                        </p:tav>
                                      </p:tavLst>
                                    </p:anim>
                                    <p:set>
                                      <p:cBhvr>
                                        <p:cTn id="9" dur="1" fill="hold">
                                          <p:stCondLst>
                                            <p:cond delay="999"/>
                                          </p:stCondLst>
                                        </p:cTn>
                                        <p:tgtEl>
                                          <p:spTgt spid="2"/>
                                        </p:tgtEl>
                                        <p:attrNameLst>
                                          <p:attrName>style.visibility</p:attrName>
                                        </p:attrNameLst>
                                      </p:cBhvr>
                                      <p:to>
                                        <p:strVal val="hidden"/>
                                      </p:to>
                                    </p:set>
                                  </p:childTnLst>
                                </p:cTn>
                              </p:par>
                            </p:childTnLst>
                          </p:cTn>
                        </p:par>
                        <p:par>
                          <p:cTn id="10" fill="hold" nodeType="afterGroup">
                            <p:stCondLst>
                              <p:cond delay="1000"/>
                            </p:stCondLst>
                            <p:childTnLst>
                              <p:par>
                                <p:cTn id="11" presetID="11" presetClass="exit" presetSubtype="0" fill="hold" nodeType="afterEffect">
                                  <p:stCondLst>
                                    <p:cond delay="0"/>
                                  </p:stCondLst>
                                  <p:childTnLst>
                                    <p:anim calcmode="discrete" valueType="str">
                                      <p:cBhvr>
                                        <p:cTn id="12" dur="1000"/>
                                        <p:tgtEl>
                                          <p:spTgt spid="2"/>
                                        </p:tgtEl>
                                        <p:attrNameLst>
                                          <p:attrName>style.visibility</p:attrName>
                                        </p:attrNameLst>
                                      </p:cBhvr>
                                      <p:tavLst>
                                        <p:tav tm="0">
                                          <p:val>
                                            <p:strVal val="hidden"/>
                                          </p:val>
                                        </p:tav>
                                        <p:tav tm="50000">
                                          <p:val>
                                            <p:strVal val="visible"/>
                                          </p:val>
                                        </p:tav>
                                      </p:tavLst>
                                    </p:anim>
                                    <p:set>
                                      <p:cBhvr>
                                        <p:cTn id="13" dur="1" fill="hold">
                                          <p:stCondLst>
                                            <p:cond delay="999"/>
                                          </p:stCondLst>
                                        </p:cTn>
                                        <p:tgtEl>
                                          <p:spTgt spid="2"/>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9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152400"/>
            <a:ext cx="8686800" cy="685800"/>
          </a:xfrm>
        </p:spPr>
        <p:txBody>
          <a:bodyPr/>
          <a:lstStyle/>
          <a:p>
            <a:pPr eaLnBrk="1" hangingPunct="1"/>
            <a:r>
              <a:rPr lang="en-US" altLang="zh-TW" sz="3600" smtClean="0">
                <a:solidFill>
                  <a:schemeClr val="tx1"/>
                </a:solidFill>
                <a:ea typeface="新細明體" panose="02020500000000000000" pitchFamily="18" charset="-120"/>
              </a:rPr>
              <a:t>Global</a:t>
            </a:r>
            <a:r>
              <a:rPr lang="en-US" altLang="zh-TW" sz="3600" smtClean="0">
                <a:solidFill>
                  <a:schemeClr val="accent2"/>
                </a:solidFill>
                <a:ea typeface="新細明體" panose="02020500000000000000" pitchFamily="18" charset="-120"/>
              </a:rPr>
              <a:t> encoding kernels</a:t>
            </a:r>
          </a:p>
        </p:txBody>
      </p:sp>
      <p:sp>
        <p:nvSpPr>
          <p:cNvPr id="50179" name="Text Box 3"/>
          <p:cNvSpPr txBox="1">
            <a:spLocks noChangeArrowheads="1"/>
          </p:cNvSpPr>
          <p:nvPr/>
        </p:nvSpPr>
        <p:spPr bwMode="auto">
          <a:xfrm>
            <a:off x="342900" y="1104900"/>
            <a:ext cx="441483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latin typeface="Times New Roman" panose="02020603050405020304" pitchFamily="18" charset="0"/>
                <a:ea typeface="新細明體" panose="02020500000000000000" pitchFamily="18" charset="-120"/>
              </a:rPr>
              <a:t>Definition 1 </a:t>
            </a:r>
            <a:r>
              <a:rPr lang="en-US" altLang="zh-TW" sz="2400">
                <a:latin typeface="Times New Roman" panose="02020603050405020304" pitchFamily="18" charset="0"/>
                <a:ea typeface="新細明體" panose="02020500000000000000" pitchFamily="18" charset="-120"/>
              </a:rPr>
              <a:t>(cont’d).</a:t>
            </a:r>
            <a:r>
              <a:rPr lang="en-US" altLang="zh-TW" sz="2400" b="1">
                <a:latin typeface="Times New Roman" panose="02020603050405020304" pitchFamily="18" charset="0"/>
                <a:ea typeface="新細明體" panose="02020500000000000000" pitchFamily="18" charset="-120"/>
              </a:rPr>
              <a:t> </a:t>
            </a:r>
            <a:r>
              <a:rPr lang="en-US" altLang="zh-TW" sz="2400">
                <a:solidFill>
                  <a:srgbClr val="808080"/>
                </a:solidFill>
                <a:latin typeface="Times New Roman" panose="02020603050405020304" pitchFamily="18" charset="0"/>
                <a:ea typeface="新細明體" panose="02020500000000000000" pitchFamily="18" charset="-120"/>
              </a:rPr>
              <a:t>An </a:t>
            </a:r>
            <a:r>
              <a:rPr lang="en-US" altLang="zh-TW" sz="2400">
                <a:solidFill>
                  <a:srgbClr val="808080"/>
                </a:solidFill>
                <a:latin typeface="Times New Roman" panose="02020603050405020304" pitchFamily="18" charset="0"/>
                <a:ea typeface="新細明體" panose="02020500000000000000" pitchFamily="18" charset="-120"/>
                <a:sym typeface="Symbol" panose="05050102010706020507" pitchFamily="18" charset="2"/>
              </a:rPr>
              <a:t></a:t>
            </a:r>
            <a:r>
              <a:rPr lang="en-US" altLang="zh-TW" sz="2400">
                <a:solidFill>
                  <a:srgbClr val="808080"/>
                </a:solidFill>
                <a:latin typeface="Times New Roman" panose="02020603050405020304" pitchFamily="18" charset="0"/>
                <a:ea typeface="新細明體" panose="02020500000000000000" pitchFamily="18" charset="-120"/>
              </a:rPr>
              <a:t>-dim</a:t>
            </a:r>
            <a:r>
              <a:rPr lang="en-US" altLang="zh-TW" sz="2400" i="1">
                <a:solidFill>
                  <a:srgbClr val="808080"/>
                </a:solidFill>
                <a:latin typeface="Times New Roman" panose="02020603050405020304" pitchFamily="18" charset="0"/>
                <a:ea typeface="新細明體" panose="02020500000000000000" pitchFamily="18" charset="-120"/>
              </a:rPr>
              <a:t> F</a:t>
            </a:r>
            <a:r>
              <a:rPr lang="en-US" altLang="zh-TW" sz="2400">
                <a:solidFill>
                  <a:srgbClr val="808080"/>
                </a:solidFill>
                <a:latin typeface="Times New Roman" panose="02020603050405020304" pitchFamily="18" charset="0"/>
                <a:ea typeface="新細明體" panose="02020500000000000000" pitchFamily="18" charset="-120"/>
              </a:rPr>
              <a:t>-valued linear network code consists of </a:t>
            </a:r>
            <a:r>
              <a:rPr lang="en-US" altLang="zh-TW" sz="2400" b="1">
                <a:solidFill>
                  <a:srgbClr val="808080"/>
                </a:solidFill>
                <a:latin typeface="Times New Roman" panose="02020603050405020304" pitchFamily="18" charset="0"/>
                <a:ea typeface="新細明體" panose="02020500000000000000" pitchFamily="18" charset="-120"/>
              </a:rPr>
              <a:t>…</a:t>
            </a:r>
            <a:r>
              <a:rPr lang="en-US" altLang="zh-TW" sz="2400" b="1">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rPr>
              <a:t>The linear network code also assigns an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-dim vector </a:t>
            </a:r>
            <a:r>
              <a:rPr lang="en-US" altLang="zh-TW" sz="2400" i="1">
                <a:latin typeface="Times New Roman" panose="02020603050405020304" pitchFamily="18" charset="0"/>
                <a:ea typeface="新細明體" panose="02020500000000000000" pitchFamily="18" charset="-120"/>
              </a:rPr>
              <a:t>f</a:t>
            </a:r>
            <a:r>
              <a:rPr lang="en-US" altLang="zh-TW" sz="2400" i="1" baseline="-25000">
                <a:latin typeface="Times New Roman" panose="02020603050405020304" pitchFamily="18" charset="0"/>
                <a:ea typeface="新細明體" panose="02020500000000000000" pitchFamily="18" charset="-120"/>
              </a:rPr>
              <a:t>e</a:t>
            </a:r>
            <a:r>
              <a:rPr lang="en-US" altLang="zh-TW" sz="2400">
                <a:latin typeface="Times New Roman" panose="02020603050405020304" pitchFamily="18" charset="0"/>
                <a:ea typeface="新細明體" panose="02020500000000000000" pitchFamily="18" charset="-120"/>
              </a:rPr>
              <a:t> as the</a:t>
            </a:r>
            <a:r>
              <a:rPr lang="en-US" altLang="zh-TW" sz="2400" b="1" i="1">
                <a:latin typeface="Times New Roman" panose="02020603050405020304" pitchFamily="18" charset="0"/>
                <a:ea typeface="新細明體" panose="02020500000000000000" pitchFamily="18" charset="-120"/>
              </a:rPr>
              <a:t> </a:t>
            </a:r>
            <a:r>
              <a:rPr lang="en-US" altLang="zh-TW" sz="2400" b="1">
                <a:solidFill>
                  <a:schemeClr val="accent2"/>
                </a:solidFill>
                <a:latin typeface="Times New Roman" panose="02020603050405020304" pitchFamily="18" charset="0"/>
                <a:ea typeface="新細明體" panose="02020500000000000000" pitchFamily="18" charset="-120"/>
              </a:rPr>
              <a:t>global encoding kernel</a:t>
            </a:r>
            <a:r>
              <a:rPr lang="en-US" altLang="zh-TW" sz="2400" b="1">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rPr>
              <a:t>for each channel e such that</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 </a:t>
            </a:r>
            <a:r>
              <a:rPr lang="en-US" altLang="zh-TW" sz="2400">
                <a:solidFill>
                  <a:schemeClr val="accent2"/>
                </a:solidFill>
                <a:latin typeface="Times New Roman" panose="02020603050405020304" pitchFamily="18" charset="0"/>
                <a:ea typeface="新細明體" panose="02020500000000000000" pitchFamily="18" charset="-120"/>
              </a:rPr>
              <a:t>Recursion</a:t>
            </a:r>
            <a:r>
              <a:rPr lang="en-US" altLang="zh-TW" sz="2400">
                <a:latin typeface="Times New Roman" panose="02020603050405020304" pitchFamily="18" charset="0"/>
                <a:ea typeface="新細明體" panose="02020500000000000000" pitchFamily="18" charset="-120"/>
                <a:sym typeface="Symbol" panose="05050102010706020507" pitchFamily="18" charset="2"/>
              </a:rPr>
              <a:t>W</a:t>
            </a:r>
            <a:r>
              <a:rPr lang="en-US" altLang="zh-TW" sz="2400">
                <a:latin typeface="Times New Roman" panose="02020603050405020304" pitchFamily="18" charset="0"/>
                <a:ea typeface="新細明體" panose="02020500000000000000" pitchFamily="18" charset="-120"/>
              </a:rPr>
              <a:t>hen e </a:t>
            </a:r>
            <a:r>
              <a:rPr lang="en-US" altLang="zh-TW" sz="2400">
                <a:latin typeface="Times New Roman" panose="02020603050405020304" pitchFamily="18" charset="0"/>
                <a:ea typeface="新細明體" panose="02020500000000000000" pitchFamily="18" charset="-120"/>
                <a:sym typeface="Symbol" panose="05050102010706020507" pitchFamily="18" charset="2"/>
              </a:rPr>
              <a:t> Out(T),</a:t>
            </a:r>
          </a:p>
          <a:p>
            <a:pPr algn="ctr" eaLnBrk="1" hangingPunct="1">
              <a:spcBef>
                <a:spcPct val="0"/>
              </a:spcBef>
            </a:pPr>
            <a:r>
              <a:rPr lang="en-US" altLang="zh-TW" sz="2400">
                <a:latin typeface="Times New Roman" panose="02020603050405020304" pitchFamily="18" charset="0"/>
                <a:ea typeface="新細明體" panose="02020500000000000000" pitchFamily="18" charset="-120"/>
              </a:rPr>
              <a:t> </a:t>
            </a:r>
            <a:r>
              <a:rPr lang="en-US" altLang="zh-TW" sz="2400" i="1">
                <a:latin typeface="Times New Roman" panose="02020603050405020304" pitchFamily="18" charset="0"/>
                <a:ea typeface="新細明體" panose="02020500000000000000" pitchFamily="18" charset="-120"/>
              </a:rPr>
              <a:t>f</a:t>
            </a:r>
            <a:r>
              <a:rPr lang="en-US" altLang="zh-TW" sz="2400" i="1" baseline="-25000">
                <a:latin typeface="Times New Roman" panose="02020603050405020304" pitchFamily="18" charset="0"/>
                <a:ea typeface="新細明體" panose="02020500000000000000" pitchFamily="18" charset="-120"/>
              </a:rPr>
              <a:t>e</a:t>
            </a:r>
            <a:r>
              <a:rPr lang="en-US" altLang="zh-TW" sz="2400">
                <a:latin typeface="Times New Roman" panose="02020603050405020304" pitchFamily="18" charset="0"/>
                <a:ea typeface="新細明體" panose="02020500000000000000" pitchFamily="18" charset="-120"/>
              </a:rPr>
              <a:t> =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dIn(T)</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rPr>
              <a:t>k</a:t>
            </a:r>
            <a:r>
              <a:rPr lang="en-US" altLang="zh-TW" sz="2400" i="1" baseline="-25000">
                <a:latin typeface="Times New Roman" panose="02020603050405020304" pitchFamily="18" charset="0"/>
                <a:ea typeface="新細明體" panose="02020500000000000000" pitchFamily="18" charset="-120"/>
              </a:rPr>
              <a:t>d,e </a:t>
            </a:r>
            <a:r>
              <a:rPr lang="en-US" altLang="zh-TW" sz="2400" baseline="-25000">
                <a:latin typeface="Times New Roman" panose="02020603050405020304" pitchFamily="18" charset="0"/>
                <a:ea typeface="新細明體" panose="02020500000000000000" pitchFamily="18" charset="-120"/>
              </a:rPr>
              <a:t> </a:t>
            </a:r>
            <a:r>
              <a:rPr lang="en-US" altLang="zh-TW" sz="2400" i="1">
                <a:latin typeface="Times New Roman" panose="02020603050405020304" pitchFamily="18" charset="0"/>
                <a:ea typeface="新細明體" panose="02020500000000000000" pitchFamily="18" charset="-120"/>
              </a:rPr>
              <a:t>f</a:t>
            </a:r>
            <a:r>
              <a:rPr lang="en-US" altLang="zh-TW" sz="2400" i="1" baseline="-25000">
                <a:latin typeface="Times New Roman" panose="02020603050405020304" pitchFamily="18" charset="0"/>
                <a:ea typeface="新細明體" panose="02020500000000000000" pitchFamily="18" charset="-120"/>
              </a:rPr>
              <a:t>d </a:t>
            </a:r>
          </a:p>
          <a:p>
            <a:pPr eaLnBrk="1" hangingPunct="1">
              <a:spcBef>
                <a:spcPct val="0"/>
              </a:spcBef>
              <a:buFontTx/>
              <a:buChar char="•"/>
            </a:pPr>
            <a:endParaRPr lang="en-US" altLang="zh-TW" sz="800">
              <a:latin typeface="Times New Roman" panose="02020603050405020304" pitchFamily="18" charset="0"/>
              <a:ea typeface="新細明體" panose="02020500000000000000" pitchFamily="18" charset="-120"/>
            </a:endParaRPr>
          </a:p>
          <a:p>
            <a:pPr eaLnBrk="1" hangingPunct="1">
              <a:spcBef>
                <a:spcPct val="0"/>
              </a:spcBef>
              <a:buFontTx/>
              <a:buChar char="•"/>
            </a:pPr>
            <a:r>
              <a:rPr lang="en-US" altLang="zh-TW" sz="2400">
                <a:solidFill>
                  <a:schemeClr val="accent2"/>
                </a:solidFill>
                <a:latin typeface="Times New Roman" panose="02020603050405020304" pitchFamily="18" charset="0"/>
                <a:ea typeface="新細明體" panose="02020500000000000000" pitchFamily="18" charset="-120"/>
              </a:rPr>
              <a:t> Initial condition</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i="1">
                <a:latin typeface="Times New Roman" panose="02020603050405020304" pitchFamily="18" charset="0"/>
                <a:ea typeface="新細明體" panose="02020500000000000000" pitchFamily="18" charset="-120"/>
              </a:rPr>
              <a:t>f</a:t>
            </a:r>
            <a:r>
              <a:rPr lang="en-US" altLang="zh-TW" sz="2400" i="1" baseline="-25000">
                <a:latin typeface="Times New Roman" panose="02020603050405020304" pitchFamily="18" charset="0"/>
                <a:ea typeface="新細明體" panose="02020500000000000000" pitchFamily="18" charset="-120"/>
              </a:rPr>
              <a:t>e</a:t>
            </a:r>
            <a:r>
              <a:rPr lang="en-US" altLang="zh-TW" sz="2400">
                <a:latin typeface="Times New Roman" panose="02020603050405020304" pitchFamily="18" charset="0"/>
                <a:ea typeface="新細明體" panose="02020500000000000000" pitchFamily="18" charset="-120"/>
              </a:rPr>
              <a:t> for the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endParaRPr lang="en-US" altLang="zh-TW" sz="2400">
              <a:latin typeface="Times New Roman" panose="02020603050405020304" pitchFamily="18" charset="0"/>
              <a:ea typeface="新細明體" panose="02020500000000000000" pitchFamily="18" charset="-120"/>
            </a:endParaRPr>
          </a:p>
          <a:p>
            <a:pPr eaLnBrk="1" hangingPunct="1">
              <a:spcBef>
                <a:spcPct val="0"/>
              </a:spcBef>
            </a:pPr>
            <a:r>
              <a:rPr lang="en-US" altLang="zh-TW" sz="2400">
                <a:latin typeface="Times New Roman" panose="02020603050405020304" pitchFamily="18" charset="0"/>
                <a:ea typeface="新細明體" panose="02020500000000000000" pitchFamily="18" charset="-120"/>
              </a:rPr>
              <a:t>  imaginary channels e form the</a:t>
            </a:r>
          </a:p>
          <a:p>
            <a:pPr eaLnBrk="1" hangingPunct="1">
              <a:spcBef>
                <a:spcPct val="0"/>
              </a:spcBef>
            </a:pPr>
            <a:r>
              <a:rPr lang="en-US" altLang="zh-TW" sz="2400">
                <a:latin typeface="Times New Roman" panose="02020603050405020304" pitchFamily="18" charset="0"/>
                <a:ea typeface="新細明體" panose="02020500000000000000" pitchFamily="18" charset="-120"/>
              </a:rPr>
              <a:t>  natural basis of the space </a:t>
            </a:r>
            <a:r>
              <a:rPr lang="en-US" altLang="zh-TW" sz="2400" i="1">
                <a:latin typeface="Times New Roman" panose="02020603050405020304" pitchFamily="18" charset="0"/>
                <a:ea typeface="新細明體" panose="02020500000000000000" pitchFamily="18" charset="-120"/>
              </a:rPr>
              <a:t>F</a:t>
            </a:r>
            <a:r>
              <a:rPr lang="en-US" altLang="zh-TW" sz="2400" baseline="300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p>
        </p:txBody>
      </p:sp>
      <p:sp>
        <p:nvSpPr>
          <p:cNvPr id="50180" name="Line 4"/>
          <p:cNvSpPr>
            <a:spLocks noChangeShapeType="1"/>
          </p:cNvSpPr>
          <p:nvPr/>
        </p:nvSpPr>
        <p:spPr bwMode="auto">
          <a:xfrm flipH="1">
            <a:off x="5562600" y="2424113"/>
            <a:ext cx="1017588" cy="6238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181" name="Line 5"/>
          <p:cNvSpPr>
            <a:spLocks noChangeShapeType="1"/>
          </p:cNvSpPr>
          <p:nvPr/>
        </p:nvSpPr>
        <p:spPr bwMode="auto">
          <a:xfrm>
            <a:off x="7239000" y="2398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0182" name="Group 6"/>
          <p:cNvGrpSpPr>
            <a:grpSpLocks/>
          </p:cNvGrpSpPr>
          <p:nvPr/>
        </p:nvGrpSpPr>
        <p:grpSpPr bwMode="auto">
          <a:xfrm>
            <a:off x="6705600" y="990600"/>
            <a:ext cx="457200" cy="685800"/>
            <a:chOff x="4207" y="1104"/>
            <a:chExt cx="288" cy="336"/>
          </a:xfrm>
        </p:grpSpPr>
        <p:sp>
          <p:nvSpPr>
            <p:cNvPr id="50246" name="Line 7"/>
            <p:cNvSpPr>
              <a:spLocks noChangeShapeType="1"/>
            </p:cNvSpPr>
            <p:nvPr/>
          </p:nvSpPr>
          <p:spPr bwMode="auto">
            <a:xfrm flipH="1">
              <a:off x="4207"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47" name="Line 8"/>
            <p:cNvSpPr>
              <a:spLocks noChangeShapeType="1"/>
            </p:cNvSpPr>
            <p:nvPr/>
          </p:nvSpPr>
          <p:spPr bwMode="auto">
            <a:xfrm flipH="1">
              <a:off x="4495"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0183" name="Oval 9"/>
          <p:cNvSpPr>
            <a:spLocks noChangeArrowheads="1"/>
          </p:cNvSpPr>
          <p:nvPr/>
        </p:nvSpPr>
        <p:spPr bwMode="auto">
          <a:xfrm>
            <a:off x="5132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184" name="Rectangle 10"/>
          <p:cNvSpPr>
            <a:spLocks noChangeArrowheads="1"/>
          </p:cNvSpPr>
          <p:nvPr/>
        </p:nvSpPr>
        <p:spPr bwMode="auto">
          <a:xfrm>
            <a:off x="6400800" y="1676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50185" name="Line 11"/>
          <p:cNvSpPr>
            <a:spLocks noChangeShapeType="1"/>
          </p:cNvSpPr>
          <p:nvPr/>
        </p:nvSpPr>
        <p:spPr bwMode="auto">
          <a:xfrm flipH="1">
            <a:off x="64770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186" name="Line 12"/>
          <p:cNvSpPr>
            <a:spLocks noChangeShapeType="1"/>
          </p:cNvSpPr>
          <p:nvPr/>
        </p:nvSpPr>
        <p:spPr bwMode="auto">
          <a:xfrm>
            <a:off x="71628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187" name="Line 13"/>
          <p:cNvSpPr>
            <a:spLocks noChangeShapeType="1"/>
          </p:cNvSpPr>
          <p:nvPr/>
        </p:nvSpPr>
        <p:spPr bwMode="auto">
          <a:xfrm flipH="1">
            <a:off x="65532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188" name="Line 14"/>
          <p:cNvSpPr>
            <a:spLocks noChangeShapeType="1"/>
          </p:cNvSpPr>
          <p:nvPr/>
        </p:nvSpPr>
        <p:spPr bwMode="auto">
          <a:xfrm>
            <a:off x="67818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189" name="Rectangle 15"/>
          <p:cNvSpPr>
            <a:spLocks noChangeArrowheads="1"/>
          </p:cNvSpPr>
          <p:nvPr/>
        </p:nvSpPr>
        <p:spPr bwMode="auto">
          <a:xfrm>
            <a:off x="64008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0190" name="Rectangle 16"/>
          <p:cNvSpPr>
            <a:spLocks noChangeArrowheads="1"/>
          </p:cNvSpPr>
          <p:nvPr/>
        </p:nvSpPr>
        <p:spPr bwMode="auto">
          <a:xfrm>
            <a:off x="72390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0191" name="Rectangle 17"/>
          <p:cNvSpPr>
            <a:spLocks noChangeArrowheads="1"/>
          </p:cNvSpPr>
          <p:nvPr/>
        </p:nvSpPr>
        <p:spPr bwMode="auto">
          <a:xfrm>
            <a:off x="6705600" y="2057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sp>
        <p:nvSpPr>
          <p:cNvPr id="50192" name="Oval 18"/>
          <p:cNvSpPr>
            <a:spLocks noChangeArrowheads="1"/>
          </p:cNvSpPr>
          <p:nvPr/>
        </p:nvSpPr>
        <p:spPr bwMode="auto">
          <a:xfrm>
            <a:off x="7799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193" name="Oval 19"/>
          <p:cNvSpPr>
            <a:spLocks noChangeArrowheads="1"/>
          </p:cNvSpPr>
          <p:nvPr/>
        </p:nvSpPr>
        <p:spPr bwMode="auto">
          <a:xfrm>
            <a:off x="6503988" y="41148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194" name="Rectangle 20"/>
          <p:cNvSpPr>
            <a:spLocks noChangeArrowheads="1"/>
          </p:cNvSpPr>
          <p:nvPr/>
        </p:nvSpPr>
        <p:spPr bwMode="auto">
          <a:xfrm>
            <a:off x="49799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T</a:t>
            </a:r>
            <a:endParaRPr lang="en-US" altLang="zh-TW" sz="5400">
              <a:ea typeface="新細明體" panose="02020500000000000000" pitchFamily="18" charset="-120"/>
            </a:endParaRPr>
          </a:p>
        </p:txBody>
      </p:sp>
      <p:sp>
        <p:nvSpPr>
          <p:cNvPr id="50195" name="Rectangle 21"/>
          <p:cNvSpPr>
            <a:spLocks noChangeArrowheads="1"/>
          </p:cNvSpPr>
          <p:nvPr/>
        </p:nvSpPr>
        <p:spPr bwMode="auto">
          <a:xfrm>
            <a:off x="84851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U</a:t>
            </a:r>
            <a:endParaRPr lang="en-US" altLang="zh-TW" sz="5400">
              <a:ea typeface="新細明體" panose="02020500000000000000" pitchFamily="18" charset="-120"/>
            </a:endParaRPr>
          </a:p>
        </p:txBody>
      </p:sp>
      <p:sp>
        <p:nvSpPr>
          <p:cNvPr id="50196" name="Rectangle 22"/>
          <p:cNvSpPr>
            <a:spLocks noChangeArrowheads="1"/>
          </p:cNvSpPr>
          <p:nvPr/>
        </p:nvSpPr>
        <p:spPr bwMode="auto">
          <a:xfrm>
            <a:off x="6732588" y="3657600"/>
            <a:ext cx="457200"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W</a:t>
            </a:r>
            <a:endParaRPr lang="en-US" altLang="zh-TW" sz="5400">
              <a:ea typeface="新細明體" panose="02020500000000000000" pitchFamily="18" charset="-120"/>
            </a:endParaRPr>
          </a:p>
        </p:txBody>
      </p:sp>
      <p:sp>
        <p:nvSpPr>
          <p:cNvPr id="50197" name="Line 23"/>
          <p:cNvSpPr>
            <a:spLocks noChangeShapeType="1"/>
          </p:cNvSpPr>
          <p:nvPr/>
        </p:nvSpPr>
        <p:spPr bwMode="auto">
          <a:xfrm flipH="1">
            <a:off x="5360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198" name="Line 24"/>
          <p:cNvSpPr>
            <a:spLocks noChangeShapeType="1"/>
          </p:cNvSpPr>
          <p:nvPr/>
        </p:nvSpPr>
        <p:spPr bwMode="auto">
          <a:xfrm>
            <a:off x="5589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199" name="Line 25"/>
          <p:cNvSpPr>
            <a:spLocks noChangeShapeType="1"/>
          </p:cNvSpPr>
          <p:nvPr/>
        </p:nvSpPr>
        <p:spPr bwMode="auto">
          <a:xfrm flipH="1">
            <a:off x="8027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0" name="Line 26"/>
          <p:cNvSpPr>
            <a:spLocks noChangeShapeType="1"/>
          </p:cNvSpPr>
          <p:nvPr/>
        </p:nvSpPr>
        <p:spPr bwMode="auto">
          <a:xfrm>
            <a:off x="8256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1" name="Line 27"/>
          <p:cNvSpPr>
            <a:spLocks noChangeShapeType="1"/>
          </p:cNvSpPr>
          <p:nvPr/>
        </p:nvSpPr>
        <p:spPr bwMode="auto">
          <a:xfrm flipH="1">
            <a:off x="5334000" y="3886200"/>
            <a:ext cx="0" cy="2286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02" name="Line 28"/>
          <p:cNvSpPr>
            <a:spLocks noChangeShapeType="1"/>
          </p:cNvSpPr>
          <p:nvPr/>
        </p:nvSpPr>
        <p:spPr bwMode="auto">
          <a:xfrm>
            <a:off x="5894388" y="3810000"/>
            <a:ext cx="735012" cy="381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03" name="Line 29"/>
          <p:cNvSpPr>
            <a:spLocks noChangeShapeType="1"/>
          </p:cNvSpPr>
          <p:nvPr/>
        </p:nvSpPr>
        <p:spPr bwMode="auto">
          <a:xfrm flipH="1" flipV="1">
            <a:off x="67325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4" name="Line 30"/>
          <p:cNvSpPr>
            <a:spLocks noChangeShapeType="1"/>
          </p:cNvSpPr>
          <p:nvPr/>
        </p:nvSpPr>
        <p:spPr bwMode="auto">
          <a:xfrm flipV="1">
            <a:off x="70373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5" name="Line 31"/>
          <p:cNvSpPr>
            <a:spLocks noChangeShapeType="1"/>
          </p:cNvSpPr>
          <p:nvPr/>
        </p:nvSpPr>
        <p:spPr bwMode="auto">
          <a:xfrm flipH="1">
            <a:off x="7315200" y="3810000"/>
            <a:ext cx="636588" cy="457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06" name="Line 32"/>
          <p:cNvSpPr>
            <a:spLocks noChangeShapeType="1"/>
          </p:cNvSpPr>
          <p:nvPr/>
        </p:nvSpPr>
        <p:spPr bwMode="auto">
          <a:xfrm flipH="1">
            <a:off x="8458200" y="3810000"/>
            <a:ext cx="0" cy="2362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07" name="Rectangle 33"/>
          <p:cNvSpPr>
            <a:spLocks noChangeArrowheads="1"/>
          </p:cNvSpPr>
          <p:nvPr/>
        </p:nvSpPr>
        <p:spPr bwMode="auto">
          <a:xfrm>
            <a:off x="5284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0208" name="Rectangle 34"/>
          <p:cNvSpPr>
            <a:spLocks noChangeArrowheads="1"/>
          </p:cNvSpPr>
          <p:nvPr/>
        </p:nvSpPr>
        <p:spPr bwMode="auto">
          <a:xfrm>
            <a:off x="7951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0209" name="Rectangle 35"/>
          <p:cNvSpPr>
            <a:spLocks noChangeArrowheads="1"/>
          </p:cNvSpPr>
          <p:nvPr/>
        </p:nvSpPr>
        <p:spPr bwMode="auto">
          <a:xfrm>
            <a:off x="6580188" y="4343400"/>
            <a:ext cx="914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0210" name="Rectangle 36"/>
          <p:cNvSpPr>
            <a:spLocks noChangeArrowheads="1"/>
          </p:cNvSpPr>
          <p:nvPr/>
        </p:nvSpPr>
        <p:spPr bwMode="auto">
          <a:xfrm>
            <a:off x="627538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0211" name="AutoShape 37"/>
          <p:cNvSpPr>
            <a:spLocks noChangeArrowheads="1"/>
          </p:cNvSpPr>
          <p:nvPr/>
        </p:nvSpPr>
        <p:spPr bwMode="auto">
          <a:xfrm>
            <a:off x="627538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12" name="Rectangle 38"/>
          <p:cNvSpPr>
            <a:spLocks noChangeArrowheads="1"/>
          </p:cNvSpPr>
          <p:nvPr/>
        </p:nvSpPr>
        <p:spPr bwMode="auto">
          <a:xfrm>
            <a:off x="729773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0213" name="AutoShape 39"/>
          <p:cNvSpPr>
            <a:spLocks noChangeArrowheads="1"/>
          </p:cNvSpPr>
          <p:nvPr/>
        </p:nvSpPr>
        <p:spPr bwMode="auto">
          <a:xfrm>
            <a:off x="729773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14" name="Rectangle 40"/>
          <p:cNvSpPr>
            <a:spLocks noChangeArrowheads="1"/>
          </p:cNvSpPr>
          <p:nvPr/>
        </p:nvSpPr>
        <p:spPr bwMode="auto">
          <a:xfrm>
            <a:off x="58181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0215" name="AutoShape 41"/>
          <p:cNvSpPr>
            <a:spLocks noChangeArrowheads="1"/>
          </p:cNvSpPr>
          <p:nvPr/>
        </p:nvSpPr>
        <p:spPr bwMode="auto">
          <a:xfrm>
            <a:off x="58181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16" name="Rectangle 42"/>
          <p:cNvSpPr>
            <a:spLocks noChangeArrowheads="1"/>
          </p:cNvSpPr>
          <p:nvPr/>
        </p:nvSpPr>
        <p:spPr bwMode="auto">
          <a:xfrm>
            <a:off x="5437188" y="5029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0217" name="AutoShape 43"/>
          <p:cNvSpPr>
            <a:spLocks noChangeArrowheads="1"/>
          </p:cNvSpPr>
          <p:nvPr/>
        </p:nvSpPr>
        <p:spPr bwMode="auto">
          <a:xfrm>
            <a:off x="5437188" y="4953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18" name="Rectangle 44"/>
          <p:cNvSpPr>
            <a:spLocks noChangeArrowheads="1"/>
          </p:cNvSpPr>
          <p:nvPr/>
        </p:nvSpPr>
        <p:spPr bwMode="auto">
          <a:xfrm>
            <a:off x="5894388" y="40528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0219" name="AutoShape 45"/>
          <p:cNvSpPr>
            <a:spLocks noChangeArrowheads="1"/>
          </p:cNvSpPr>
          <p:nvPr/>
        </p:nvSpPr>
        <p:spPr bwMode="auto">
          <a:xfrm>
            <a:off x="58943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20" name="Rectangle 46"/>
          <p:cNvSpPr>
            <a:spLocks noChangeArrowheads="1"/>
          </p:cNvSpPr>
          <p:nvPr/>
        </p:nvSpPr>
        <p:spPr bwMode="auto">
          <a:xfrm>
            <a:off x="77993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0221" name="AutoShape 47"/>
          <p:cNvSpPr>
            <a:spLocks noChangeArrowheads="1"/>
          </p:cNvSpPr>
          <p:nvPr/>
        </p:nvSpPr>
        <p:spPr bwMode="auto">
          <a:xfrm>
            <a:off x="77993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22" name="Rectangle 48"/>
          <p:cNvSpPr>
            <a:spLocks noChangeArrowheads="1"/>
          </p:cNvSpPr>
          <p:nvPr/>
        </p:nvSpPr>
        <p:spPr bwMode="auto">
          <a:xfrm>
            <a:off x="7723188" y="4114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0223" name="AutoShape 49"/>
          <p:cNvSpPr>
            <a:spLocks noChangeArrowheads="1"/>
          </p:cNvSpPr>
          <p:nvPr/>
        </p:nvSpPr>
        <p:spPr bwMode="auto">
          <a:xfrm>
            <a:off x="77231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24" name="Rectangle 50"/>
          <p:cNvSpPr>
            <a:spLocks noChangeArrowheads="1"/>
          </p:cNvSpPr>
          <p:nvPr/>
        </p:nvSpPr>
        <p:spPr bwMode="auto">
          <a:xfrm>
            <a:off x="8104188" y="4953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0225" name="AutoShape 51"/>
          <p:cNvSpPr>
            <a:spLocks noChangeArrowheads="1"/>
          </p:cNvSpPr>
          <p:nvPr/>
        </p:nvSpPr>
        <p:spPr bwMode="auto">
          <a:xfrm>
            <a:off x="8104188" y="4876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26" name="Rectangle 52"/>
          <p:cNvSpPr>
            <a:spLocks noChangeArrowheads="1"/>
          </p:cNvSpPr>
          <p:nvPr/>
        </p:nvSpPr>
        <p:spPr bwMode="auto">
          <a:xfrm>
            <a:off x="6580188" y="5105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0227" name="AutoShape 53"/>
          <p:cNvSpPr>
            <a:spLocks noChangeArrowheads="1"/>
          </p:cNvSpPr>
          <p:nvPr/>
        </p:nvSpPr>
        <p:spPr bwMode="auto">
          <a:xfrm>
            <a:off x="6580188" y="50292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28" name="Line 54"/>
          <p:cNvSpPr>
            <a:spLocks noChangeShapeType="1"/>
          </p:cNvSpPr>
          <p:nvPr/>
        </p:nvSpPr>
        <p:spPr bwMode="auto">
          <a:xfrm>
            <a:off x="7010400" y="4953000"/>
            <a:ext cx="0" cy="5334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29" name="Oval 55"/>
          <p:cNvSpPr>
            <a:spLocks noChangeArrowheads="1"/>
          </p:cNvSpPr>
          <p:nvPr/>
        </p:nvSpPr>
        <p:spPr bwMode="auto">
          <a:xfrm>
            <a:off x="6553200" y="54864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30" name="Line 56"/>
          <p:cNvSpPr>
            <a:spLocks noChangeShapeType="1"/>
          </p:cNvSpPr>
          <p:nvPr/>
        </p:nvSpPr>
        <p:spPr bwMode="auto">
          <a:xfrm flipH="1">
            <a:off x="67818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31" name="Line 57"/>
          <p:cNvSpPr>
            <a:spLocks noChangeShapeType="1"/>
          </p:cNvSpPr>
          <p:nvPr/>
        </p:nvSpPr>
        <p:spPr bwMode="auto">
          <a:xfrm>
            <a:off x="70104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32" name="Rectangle 58"/>
          <p:cNvSpPr>
            <a:spLocks noChangeArrowheads="1"/>
          </p:cNvSpPr>
          <p:nvPr/>
        </p:nvSpPr>
        <p:spPr bwMode="auto">
          <a:xfrm>
            <a:off x="6705600" y="57150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0233" name="Line 59"/>
          <p:cNvSpPr>
            <a:spLocks noChangeShapeType="1"/>
          </p:cNvSpPr>
          <p:nvPr/>
        </p:nvSpPr>
        <p:spPr bwMode="auto">
          <a:xfrm>
            <a:off x="7391400" y="6172200"/>
            <a:ext cx="811213"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34" name="Rectangle 60"/>
          <p:cNvSpPr>
            <a:spLocks noChangeArrowheads="1"/>
          </p:cNvSpPr>
          <p:nvPr/>
        </p:nvSpPr>
        <p:spPr bwMode="auto">
          <a:xfrm>
            <a:off x="83058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Z</a:t>
            </a:r>
            <a:endParaRPr lang="en-US" altLang="zh-TW" sz="5400">
              <a:ea typeface="新細明體" panose="02020500000000000000" pitchFamily="18" charset="-120"/>
            </a:endParaRPr>
          </a:p>
        </p:txBody>
      </p:sp>
      <p:sp>
        <p:nvSpPr>
          <p:cNvPr id="50235" name="Rectangle 61"/>
          <p:cNvSpPr>
            <a:spLocks noChangeArrowheads="1"/>
          </p:cNvSpPr>
          <p:nvPr/>
        </p:nvSpPr>
        <p:spPr bwMode="auto">
          <a:xfrm>
            <a:off x="7772400" y="5791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0236" name="AutoShape 62"/>
          <p:cNvSpPr>
            <a:spLocks noChangeArrowheads="1"/>
          </p:cNvSpPr>
          <p:nvPr/>
        </p:nvSpPr>
        <p:spPr bwMode="auto">
          <a:xfrm>
            <a:off x="7772400" y="5715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37" name="Rectangle 63"/>
          <p:cNvSpPr>
            <a:spLocks noChangeArrowheads="1"/>
          </p:cNvSpPr>
          <p:nvPr/>
        </p:nvSpPr>
        <p:spPr bwMode="auto">
          <a:xfrm>
            <a:off x="5867400" y="5791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0238" name="AutoShape 64"/>
          <p:cNvSpPr>
            <a:spLocks noChangeArrowheads="1"/>
          </p:cNvSpPr>
          <p:nvPr/>
        </p:nvSpPr>
        <p:spPr bwMode="auto">
          <a:xfrm>
            <a:off x="5867400" y="5715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39" name="Line 65"/>
          <p:cNvSpPr>
            <a:spLocks noChangeShapeType="1"/>
          </p:cNvSpPr>
          <p:nvPr/>
        </p:nvSpPr>
        <p:spPr bwMode="auto">
          <a:xfrm flipH="1">
            <a:off x="5715000" y="6172200"/>
            <a:ext cx="838200"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240" name="Rectangle 66"/>
          <p:cNvSpPr>
            <a:spLocks noChangeArrowheads="1"/>
          </p:cNvSpPr>
          <p:nvPr/>
        </p:nvSpPr>
        <p:spPr bwMode="auto">
          <a:xfrm>
            <a:off x="51816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Y</a:t>
            </a:r>
            <a:endParaRPr lang="en-US" altLang="zh-TW" sz="5400">
              <a:ea typeface="新細明體" panose="02020500000000000000" pitchFamily="18" charset="-120"/>
            </a:endParaRPr>
          </a:p>
        </p:txBody>
      </p:sp>
      <p:sp>
        <p:nvSpPr>
          <p:cNvPr id="50241" name="Rectangle 67"/>
          <p:cNvSpPr>
            <a:spLocks noChangeArrowheads="1"/>
          </p:cNvSpPr>
          <p:nvPr/>
        </p:nvSpPr>
        <p:spPr bwMode="auto">
          <a:xfrm>
            <a:off x="7162800" y="51054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X</a:t>
            </a:r>
            <a:endParaRPr lang="en-US" altLang="zh-TW" sz="5400">
              <a:ea typeface="新細明體" panose="02020500000000000000" pitchFamily="18" charset="-120"/>
            </a:endParaRPr>
          </a:p>
        </p:txBody>
      </p:sp>
      <p:sp>
        <p:nvSpPr>
          <p:cNvPr id="50242" name="Oval 68"/>
          <p:cNvSpPr>
            <a:spLocks noChangeArrowheads="1"/>
          </p:cNvSpPr>
          <p:nvPr/>
        </p:nvSpPr>
        <p:spPr bwMode="auto">
          <a:xfrm>
            <a:off x="51054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43" name="Oval 69"/>
          <p:cNvSpPr>
            <a:spLocks noChangeArrowheads="1"/>
          </p:cNvSpPr>
          <p:nvPr/>
        </p:nvSpPr>
        <p:spPr bwMode="auto">
          <a:xfrm>
            <a:off x="82296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0244" name="Rectangle 70"/>
          <p:cNvSpPr>
            <a:spLocks noChangeArrowheads="1"/>
          </p:cNvSpPr>
          <p:nvPr/>
        </p:nvSpPr>
        <p:spPr bwMode="auto">
          <a:xfrm>
            <a:off x="7467600" y="1447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
        <p:nvSpPr>
          <p:cNvPr id="207943" name="Text Box 71"/>
          <p:cNvSpPr txBox="1">
            <a:spLocks noChangeArrowheads="1"/>
          </p:cNvSpPr>
          <p:nvPr/>
        </p:nvSpPr>
        <p:spPr bwMode="auto">
          <a:xfrm>
            <a:off x="342900" y="5551488"/>
            <a:ext cx="4270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a:latin typeface="Times New Roman" panose="02020603050405020304" pitchFamily="18" charset="0"/>
                <a:ea typeface="新細明體" panose="02020500000000000000" pitchFamily="18" charset="-120"/>
              </a:rPr>
              <a:t>The scalar transmitted over e is </a:t>
            </a:r>
          </a:p>
          <a:p>
            <a:pPr algn="ctr" eaLnBrk="1" hangingPunct="1">
              <a:spcBef>
                <a:spcPct val="0"/>
              </a:spcBef>
            </a:pPr>
            <a:r>
              <a:rPr lang="en-US" altLang="zh-TW" sz="2400">
                <a:latin typeface="Times New Roman" panose="02020603050405020304" pitchFamily="18" charset="0"/>
                <a:ea typeface="新細明體" panose="02020500000000000000" pitchFamily="18" charset="-120"/>
              </a:rPr>
              <a:t>message</a:t>
            </a:r>
            <a:r>
              <a:rPr lang="en-US" altLang="zh-TW" sz="2400">
                <a:solidFill>
                  <a:schemeClr val="accent2"/>
                </a:solidFill>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rPr>
              <a:t>f</a:t>
            </a:r>
            <a:r>
              <a:rPr lang="en-US" altLang="zh-TW" sz="2400" i="1" baseline="-25000">
                <a:latin typeface="Times New Roman" panose="02020603050405020304" pitchFamily="18" charset="0"/>
                <a:ea typeface="新細明體" panose="02020500000000000000" pitchFamily="18" charset="-120"/>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4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114300"/>
            <a:ext cx="8686800" cy="758825"/>
          </a:xfrm>
        </p:spPr>
        <p:txBody>
          <a:bodyPr/>
          <a:lstStyle/>
          <a:p>
            <a:pPr eaLnBrk="1" hangingPunct="1"/>
            <a:r>
              <a:rPr lang="en-US" altLang="zh-TW" sz="3200" smtClean="0">
                <a:solidFill>
                  <a:schemeClr val="accent2"/>
                </a:solidFill>
                <a:ea typeface="新細明體" panose="02020500000000000000" pitchFamily="18" charset="-120"/>
              </a:rPr>
              <a:t>Decoding by global encoding kernels</a:t>
            </a:r>
          </a:p>
        </p:txBody>
      </p:sp>
      <p:sp>
        <p:nvSpPr>
          <p:cNvPr id="51203" name="Line 3"/>
          <p:cNvSpPr>
            <a:spLocks noChangeShapeType="1"/>
          </p:cNvSpPr>
          <p:nvPr/>
        </p:nvSpPr>
        <p:spPr bwMode="auto">
          <a:xfrm flipH="1">
            <a:off x="5562600" y="2424113"/>
            <a:ext cx="1017588" cy="6238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04" name="Line 4"/>
          <p:cNvSpPr>
            <a:spLocks noChangeShapeType="1"/>
          </p:cNvSpPr>
          <p:nvPr/>
        </p:nvSpPr>
        <p:spPr bwMode="auto">
          <a:xfrm>
            <a:off x="7315200" y="2398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1205" name="Group 5"/>
          <p:cNvGrpSpPr>
            <a:grpSpLocks/>
          </p:cNvGrpSpPr>
          <p:nvPr/>
        </p:nvGrpSpPr>
        <p:grpSpPr bwMode="auto">
          <a:xfrm>
            <a:off x="6705600" y="990600"/>
            <a:ext cx="457200" cy="685800"/>
            <a:chOff x="4207" y="1104"/>
            <a:chExt cx="288" cy="336"/>
          </a:xfrm>
        </p:grpSpPr>
        <p:sp>
          <p:nvSpPr>
            <p:cNvPr id="51274" name="Line 6"/>
            <p:cNvSpPr>
              <a:spLocks noChangeShapeType="1"/>
            </p:cNvSpPr>
            <p:nvPr/>
          </p:nvSpPr>
          <p:spPr bwMode="auto">
            <a:xfrm flipH="1">
              <a:off x="4207"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75" name="Line 7"/>
            <p:cNvSpPr>
              <a:spLocks noChangeShapeType="1"/>
            </p:cNvSpPr>
            <p:nvPr/>
          </p:nvSpPr>
          <p:spPr bwMode="auto">
            <a:xfrm flipH="1">
              <a:off x="4495"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1206" name="Oval 8"/>
          <p:cNvSpPr>
            <a:spLocks noChangeArrowheads="1"/>
          </p:cNvSpPr>
          <p:nvPr/>
        </p:nvSpPr>
        <p:spPr bwMode="auto">
          <a:xfrm>
            <a:off x="5132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07" name="Rectangle 9"/>
          <p:cNvSpPr>
            <a:spLocks noChangeArrowheads="1"/>
          </p:cNvSpPr>
          <p:nvPr/>
        </p:nvSpPr>
        <p:spPr bwMode="auto">
          <a:xfrm>
            <a:off x="6400800" y="1676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51208" name="Line 10"/>
          <p:cNvSpPr>
            <a:spLocks noChangeShapeType="1"/>
          </p:cNvSpPr>
          <p:nvPr/>
        </p:nvSpPr>
        <p:spPr bwMode="auto">
          <a:xfrm flipH="1">
            <a:off x="64770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09" name="Line 11"/>
          <p:cNvSpPr>
            <a:spLocks noChangeShapeType="1"/>
          </p:cNvSpPr>
          <p:nvPr/>
        </p:nvSpPr>
        <p:spPr bwMode="auto">
          <a:xfrm>
            <a:off x="71628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10" name="Line 12"/>
          <p:cNvSpPr>
            <a:spLocks noChangeShapeType="1"/>
          </p:cNvSpPr>
          <p:nvPr/>
        </p:nvSpPr>
        <p:spPr bwMode="auto">
          <a:xfrm flipH="1">
            <a:off x="65532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11" name="Line 13"/>
          <p:cNvSpPr>
            <a:spLocks noChangeShapeType="1"/>
          </p:cNvSpPr>
          <p:nvPr/>
        </p:nvSpPr>
        <p:spPr bwMode="auto">
          <a:xfrm>
            <a:off x="67818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12" name="Rectangle 14"/>
          <p:cNvSpPr>
            <a:spLocks noChangeArrowheads="1"/>
          </p:cNvSpPr>
          <p:nvPr/>
        </p:nvSpPr>
        <p:spPr bwMode="auto">
          <a:xfrm>
            <a:off x="64008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1213" name="Rectangle 15"/>
          <p:cNvSpPr>
            <a:spLocks noChangeArrowheads="1"/>
          </p:cNvSpPr>
          <p:nvPr/>
        </p:nvSpPr>
        <p:spPr bwMode="auto">
          <a:xfrm>
            <a:off x="72390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1214" name="Rectangle 16"/>
          <p:cNvSpPr>
            <a:spLocks noChangeArrowheads="1"/>
          </p:cNvSpPr>
          <p:nvPr/>
        </p:nvSpPr>
        <p:spPr bwMode="auto">
          <a:xfrm>
            <a:off x="6705600" y="2057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sp>
        <p:nvSpPr>
          <p:cNvPr id="51215" name="Oval 17"/>
          <p:cNvSpPr>
            <a:spLocks noChangeArrowheads="1"/>
          </p:cNvSpPr>
          <p:nvPr/>
        </p:nvSpPr>
        <p:spPr bwMode="auto">
          <a:xfrm>
            <a:off x="7799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16" name="Oval 18"/>
          <p:cNvSpPr>
            <a:spLocks noChangeArrowheads="1"/>
          </p:cNvSpPr>
          <p:nvPr/>
        </p:nvSpPr>
        <p:spPr bwMode="auto">
          <a:xfrm>
            <a:off x="6503988" y="41148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17" name="Rectangle 19"/>
          <p:cNvSpPr>
            <a:spLocks noChangeArrowheads="1"/>
          </p:cNvSpPr>
          <p:nvPr/>
        </p:nvSpPr>
        <p:spPr bwMode="auto">
          <a:xfrm>
            <a:off x="49799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T</a:t>
            </a:r>
            <a:endParaRPr lang="en-US" altLang="zh-TW" sz="5400">
              <a:ea typeface="新細明體" panose="02020500000000000000" pitchFamily="18" charset="-120"/>
            </a:endParaRPr>
          </a:p>
        </p:txBody>
      </p:sp>
      <p:sp>
        <p:nvSpPr>
          <p:cNvPr id="51218" name="Rectangle 20"/>
          <p:cNvSpPr>
            <a:spLocks noChangeArrowheads="1"/>
          </p:cNvSpPr>
          <p:nvPr/>
        </p:nvSpPr>
        <p:spPr bwMode="auto">
          <a:xfrm>
            <a:off x="84851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U</a:t>
            </a:r>
            <a:endParaRPr lang="en-US" altLang="zh-TW" sz="5400">
              <a:ea typeface="新細明體" panose="02020500000000000000" pitchFamily="18" charset="-120"/>
            </a:endParaRPr>
          </a:p>
        </p:txBody>
      </p:sp>
      <p:sp>
        <p:nvSpPr>
          <p:cNvPr id="51219" name="Rectangle 21"/>
          <p:cNvSpPr>
            <a:spLocks noChangeArrowheads="1"/>
          </p:cNvSpPr>
          <p:nvPr/>
        </p:nvSpPr>
        <p:spPr bwMode="auto">
          <a:xfrm>
            <a:off x="6732588" y="3657600"/>
            <a:ext cx="457200"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W</a:t>
            </a:r>
            <a:endParaRPr lang="en-US" altLang="zh-TW" sz="5400">
              <a:ea typeface="新細明體" panose="02020500000000000000" pitchFamily="18" charset="-120"/>
            </a:endParaRPr>
          </a:p>
        </p:txBody>
      </p:sp>
      <p:sp>
        <p:nvSpPr>
          <p:cNvPr id="51220" name="Line 22"/>
          <p:cNvSpPr>
            <a:spLocks noChangeShapeType="1"/>
          </p:cNvSpPr>
          <p:nvPr/>
        </p:nvSpPr>
        <p:spPr bwMode="auto">
          <a:xfrm flipH="1">
            <a:off x="5360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21" name="Line 23"/>
          <p:cNvSpPr>
            <a:spLocks noChangeShapeType="1"/>
          </p:cNvSpPr>
          <p:nvPr/>
        </p:nvSpPr>
        <p:spPr bwMode="auto">
          <a:xfrm>
            <a:off x="5589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22" name="Line 24"/>
          <p:cNvSpPr>
            <a:spLocks noChangeShapeType="1"/>
          </p:cNvSpPr>
          <p:nvPr/>
        </p:nvSpPr>
        <p:spPr bwMode="auto">
          <a:xfrm flipH="1">
            <a:off x="8027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23" name="Line 25"/>
          <p:cNvSpPr>
            <a:spLocks noChangeShapeType="1"/>
          </p:cNvSpPr>
          <p:nvPr/>
        </p:nvSpPr>
        <p:spPr bwMode="auto">
          <a:xfrm>
            <a:off x="8256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24" name="Line 26"/>
          <p:cNvSpPr>
            <a:spLocks noChangeShapeType="1"/>
          </p:cNvSpPr>
          <p:nvPr/>
        </p:nvSpPr>
        <p:spPr bwMode="auto">
          <a:xfrm>
            <a:off x="5894388" y="3810000"/>
            <a:ext cx="735012" cy="381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25" name="Line 27"/>
          <p:cNvSpPr>
            <a:spLocks noChangeShapeType="1"/>
          </p:cNvSpPr>
          <p:nvPr/>
        </p:nvSpPr>
        <p:spPr bwMode="auto">
          <a:xfrm flipH="1" flipV="1">
            <a:off x="67325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26" name="Line 28"/>
          <p:cNvSpPr>
            <a:spLocks noChangeShapeType="1"/>
          </p:cNvSpPr>
          <p:nvPr/>
        </p:nvSpPr>
        <p:spPr bwMode="auto">
          <a:xfrm flipV="1">
            <a:off x="70373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27" name="Line 29"/>
          <p:cNvSpPr>
            <a:spLocks noChangeShapeType="1"/>
          </p:cNvSpPr>
          <p:nvPr/>
        </p:nvSpPr>
        <p:spPr bwMode="auto">
          <a:xfrm flipH="1">
            <a:off x="7315200" y="3810000"/>
            <a:ext cx="636588" cy="457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28" name="Line 30"/>
          <p:cNvSpPr>
            <a:spLocks noChangeShapeType="1"/>
          </p:cNvSpPr>
          <p:nvPr/>
        </p:nvSpPr>
        <p:spPr bwMode="auto">
          <a:xfrm flipH="1">
            <a:off x="8458200" y="3810000"/>
            <a:ext cx="0" cy="2362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29" name="Rectangle 31"/>
          <p:cNvSpPr>
            <a:spLocks noChangeArrowheads="1"/>
          </p:cNvSpPr>
          <p:nvPr/>
        </p:nvSpPr>
        <p:spPr bwMode="auto">
          <a:xfrm>
            <a:off x="5284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1230" name="Rectangle 32"/>
          <p:cNvSpPr>
            <a:spLocks noChangeArrowheads="1"/>
          </p:cNvSpPr>
          <p:nvPr/>
        </p:nvSpPr>
        <p:spPr bwMode="auto">
          <a:xfrm>
            <a:off x="7951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1231" name="Rectangle 33"/>
          <p:cNvSpPr>
            <a:spLocks noChangeArrowheads="1"/>
          </p:cNvSpPr>
          <p:nvPr/>
        </p:nvSpPr>
        <p:spPr bwMode="auto">
          <a:xfrm>
            <a:off x="6580188" y="4343400"/>
            <a:ext cx="914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1232" name="Rectangle 34"/>
          <p:cNvSpPr>
            <a:spLocks noChangeArrowheads="1"/>
          </p:cNvSpPr>
          <p:nvPr/>
        </p:nvSpPr>
        <p:spPr bwMode="auto">
          <a:xfrm>
            <a:off x="627538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1233" name="AutoShape 35"/>
          <p:cNvSpPr>
            <a:spLocks noChangeArrowheads="1"/>
          </p:cNvSpPr>
          <p:nvPr/>
        </p:nvSpPr>
        <p:spPr bwMode="auto">
          <a:xfrm>
            <a:off x="627538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34" name="Rectangle 36"/>
          <p:cNvSpPr>
            <a:spLocks noChangeArrowheads="1"/>
          </p:cNvSpPr>
          <p:nvPr/>
        </p:nvSpPr>
        <p:spPr bwMode="auto">
          <a:xfrm>
            <a:off x="729773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1235" name="AutoShape 37"/>
          <p:cNvSpPr>
            <a:spLocks noChangeArrowheads="1"/>
          </p:cNvSpPr>
          <p:nvPr/>
        </p:nvSpPr>
        <p:spPr bwMode="auto">
          <a:xfrm>
            <a:off x="729773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36" name="Rectangle 38"/>
          <p:cNvSpPr>
            <a:spLocks noChangeArrowheads="1"/>
          </p:cNvSpPr>
          <p:nvPr/>
        </p:nvSpPr>
        <p:spPr bwMode="auto">
          <a:xfrm>
            <a:off x="58181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1237" name="AutoShape 39"/>
          <p:cNvSpPr>
            <a:spLocks noChangeArrowheads="1"/>
          </p:cNvSpPr>
          <p:nvPr/>
        </p:nvSpPr>
        <p:spPr bwMode="auto">
          <a:xfrm>
            <a:off x="58181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38" name="Rectangle 40"/>
          <p:cNvSpPr>
            <a:spLocks noChangeArrowheads="1"/>
          </p:cNvSpPr>
          <p:nvPr/>
        </p:nvSpPr>
        <p:spPr bwMode="auto">
          <a:xfrm>
            <a:off x="5894388" y="40528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1239" name="AutoShape 41"/>
          <p:cNvSpPr>
            <a:spLocks noChangeArrowheads="1"/>
          </p:cNvSpPr>
          <p:nvPr/>
        </p:nvSpPr>
        <p:spPr bwMode="auto">
          <a:xfrm>
            <a:off x="58943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40" name="Rectangle 42"/>
          <p:cNvSpPr>
            <a:spLocks noChangeArrowheads="1"/>
          </p:cNvSpPr>
          <p:nvPr/>
        </p:nvSpPr>
        <p:spPr bwMode="auto">
          <a:xfrm>
            <a:off x="77993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1241" name="AutoShape 43"/>
          <p:cNvSpPr>
            <a:spLocks noChangeArrowheads="1"/>
          </p:cNvSpPr>
          <p:nvPr/>
        </p:nvSpPr>
        <p:spPr bwMode="auto">
          <a:xfrm>
            <a:off x="77993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42" name="Rectangle 44"/>
          <p:cNvSpPr>
            <a:spLocks noChangeArrowheads="1"/>
          </p:cNvSpPr>
          <p:nvPr/>
        </p:nvSpPr>
        <p:spPr bwMode="auto">
          <a:xfrm>
            <a:off x="7723188" y="4114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1243" name="AutoShape 45"/>
          <p:cNvSpPr>
            <a:spLocks noChangeArrowheads="1"/>
          </p:cNvSpPr>
          <p:nvPr/>
        </p:nvSpPr>
        <p:spPr bwMode="auto">
          <a:xfrm>
            <a:off x="77231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44" name="Rectangle 46"/>
          <p:cNvSpPr>
            <a:spLocks noChangeArrowheads="1"/>
          </p:cNvSpPr>
          <p:nvPr/>
        </p:nvSpPr>
        <p:spPr bwMode="auto">
          <a:xfrm>
            <a:off x="8104188" y="4953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1245" name="AutoShape 47"/>
          <p:cNvSpPr>
            <a:spLocks noChangeArrowheads="1"/>
          </p:cNvSpPr>
          <p:nvPr/>
        </p:nvSpPr>
        <p:spPr bwMode="auto">
          <a:xfrm>
            <a:off x="8104188" y="4876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46" name="Rectangle 48"/>
          <p:cNvSpPr>
            <a:spLocks noChangeArrowheads="1"/>
          </p:cNvSpPr>
          <p:nvPr/>
        </p:nvSpPr>
        <p:spPr bwMode="auto">
          <a:xfrm>
            <a:off x="6580188" y="5105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1247" name="AutoShape 49"/>
          <p:cNvSpPr>
            <a:spLocks noChangeArrowheads="1"/>
          </p:cNvSpPr>
          <p:nvPr/>
        </p:nvSpPr>
        <p:spPr bwMode="auto">
          <a:xfrm>
            <a:off x="6580188" y="50292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48" name="Line 50"/>
          <p:cNvSpPr>
            <a:spLocks noChangeShapeType="1"/>
          </p:cNvSpPr>
          <p:nvPr/>
        </p:nvSpPr>
        <p:spPr bwMode="auto">
          <a:xfrm>
            <a:off x="7010400" y="4953000"/>
            <a:ext cx="0" cy="5334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49" name="Oval 51"/>
          <p:cNvSpPr>
            <a:spLocks noChangeArrowheads="1"/>
          </p:cNvSpPr>
          <p:nvPr/>
        </p:nvSpPr>
        <p:spPr bwMode="auto">
          <a:xfrm>
            <a:off x="6553200" y="54864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50" name="Line 52"/>
          <p:cNvSpPr>
            <a:spLocks noChangeShapeType="1"/>
          </p:cNvSpPr>
          <p:nvPr/>
        </p:nvSpPr>
        <p:spPr bwMode="auto">
          <a:xfrm flipH="1">
            <a:off x="67818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51" name="Line 53"/>
          <p:cNvSpPr>
            <a:spLocks noChangeShapeType="1"/>
          </p:cNvSpPr>
          <p:nvPr/>
        </p:nvSpPr>
        <p:spPr bwMode="auto">
          <a:xfrm>
            <a:off x="70104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1252" name="Rectangle 54"/>
          <p:cNvSpPr>
            <a:spLocks noChangeArrowheads="1"/>
          </p:cNvSpPr>
          <p:nvPr/>
        </p:nvSpPr>
        <p:spPr bwMode="auto">
          <a:xfrm>
            <a:off x="6705600" y="57150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1253" name="Rectangle 55"/>
          <p:cNvSpPr>
            <a:spLocks noChangeArrowheads="1"/>
          </p:cNvSpPr>
          <p:nvPr/>
        </p:nvSpPr>
        <p:spPr bwMode="auto">
          <a:xfrm>
            <a:off x="83058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Z</a:t>
            </a:r>
            <a:endParaRPr lang="en-US" altLang="zh-TW" sz="5400">
              <a:ea typeface="新細明體" panose="02020500000000000000" pitchFamily="18" charset="-120"/>
            </a:endParaRPr>
          </a:p>
        </p:txBody>
      </p:sp>
      <p:sp>
        <p:nvSpPr>
          <p:cNvPr id="51254" name="Rectangle 56"/>
          <p:cNvSpPr>
            <a:spLocks noChangeArrowheads="1"/>
          </p:cNvSpPr>
          <p:nvPr/>
        </p:nvSpPr>
        <p:spPr bwMode="auto">
          <a:xfrm>
            <a:off x="7772400" y="5791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1255" name="AutoShape 57"/>
          <p:cNvSpPr>
            <a:spLocks noChangeArrowheads="1"/>
          </p:cNvSpPr>
          <p:nvPr/>
        </p:nvSpPr>
        <p:spPr bwMode="auto">
          <a:xfrm>
            <a:off x="7772400" y="5715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3" name="Group 58"/>
          <p:cNvGrpSpPr>
            <a:grpSpLocks/>
          </p:cNvGrpSpPr>
          <p:nvPr/>
        </p:nvGrpSpPr>
        <p:grpSpPr bwMode="auto">
          <a:xfrm>
            <a:off x="5437188" y="4953000"/>
            <a:ext cx="779462" cy="1219200"/>
            <a:chOff x="3425" y="3120"/>
            <a:chExt cx="491" cy="768"/>
          </a:xfrm>
        </p:grpSpPr>
        <p:sp>
          <p:nvSpPr>
            <p:cNvPr id="51270" name="Rectangle 59"/>
            <p:cNvSpPr>
              <a:spLocks noChangeArrowheads="1"/>
            </p:cNvSpPr>
            <p:nvPr/>
          </p:nvSpPr>
          <p:spPr bwMode="auto">
            <a:xfrm>
              <a:off x="3425" y="316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b="1">
                  <a:ea typeface="新細明體" panose="02020500000000000000" pitchFamily="18" charset="-120"/>
                </a:rPr>
                <a:t>1</a:t>
              </a:r>
            </a:p>
            <a:p>
              <a:pPr algn="ctr" eaLnBrk="1" hangingPunct="1">
                <a:spcBef>
                  <a:spcPct val="0"/>
                </a:spcBef>
              </a:pPr>
              <a:r>
                <a:rPr lang="en-US" altLang="zh-TW" sz="1200" b="1">
                  <a:ea typeface="新細明體" panose="02020500000000000000" pitchFamily="18" charset="-120"/>
                </a:rPr>
                <a:t>0</a:t>
              </a:r>
            </a:p>
          </p:txBody>
        </p:sp>
        <p:sp>
          <p:nvSpPr>
            <p:cNvPr id="51271" name="AutoShape 60"/>
            <p:cNvSpPr>
              <a:spLocks noChangeArrowheads="1"/>
            </p:cNvSpPr>
            <p:nvPr/>
          </p:nvSpPr>
          <p:spPr bwMode="auto">
            <a:xfrm>
              <a:off x="3425" y="3120"/>
              <a:ext cx="192" cy="288"/>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72" name="Rectangle 61"/>
            <p:cNvSpPr>
              <a:spLocks noChangeArrowheads="1"/>
            </p:cNvSpPr>
            <p:nvPr/>
          </p:nvSpPr>
          <p:spPr bwMode="auto">
            <a:xfrm>
              <a:off x="3696" y="364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b="1">
                  <a:ea typeface="新細明體" panose="02020500000000000000" pitchFamily="18" charset="-120"/>
                </a:rPr>
                <a:t>1</a:t>
              </a:r>
            </a:p>
            <a:p>
              <a:pPr algn="ctr" eaLnBrk="1" hangingPunct="1">
                <a:spcBef>
                  <a:spcPct val="0"/>
                </a:spcBef>
              </a:pPr>
              <a:r>
                <a:rPr lang="en-US" altLang="zh-TW" sz="1200" b="1">
                  <a:ea typeface="新細明體" panose="02020500000000000000" pitchFamily="18" charset="-120"/>
                </a:rPr>
                <a:t>1</a:t>
              </a:r>
            </a:p>
          </p:txBody>
        </p:sp>
        <p:sp>
          <p:nvSpPr>
            <p:cNvPr id="51273" name="AutoShape 62"/>
            <p:cNvSpPr>
              <a:spLocks noChangeArrowheads="1"/>
            </p:cNvSpPr>
            <p:nvPr/>
          </p:nvSpPr>
          <p:spPr bwMode="auto">
            <a:xfrm>
              <a:off x="3696" y="3600"/>
              <a:ext cx="192" cy="288"/>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51257" name="Rectangle 63"/>
          <p:cNvSpPr>
            <a:spLocks noChangeArrowheads="1"/>
          </p:cNvSpPr>
          <p:nvPr/>
        </p:nvSpPr>
        <p:spPr bwMode="auto">
          <a:xfrm>
            <a:off x="51816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Y</a:t>
            </a:r>
            <a:endParaRPr lang="en-US" altLang="zh-TW" sz="5400">
              <a:ea typeface="新細明體" panose="02020500000000000000" pitchFamily="18" charset="-120"/>
            </a:endParaRPr>
          </a:p>
        </p:txBody>
      </p:sp>
      <p:sp>
        <p:nvSpPr>
          <p:cNvPr id="51258" name="Rectangle 64"/>
          <p:cNvSpPr>
            <a:spLocks noChangeArrowheads="1"/>
          </p:cNvSpPr>
          <p:nvPr/>
        </p:nvSpPr>
        <p:spPr bwMode="auto">
          <a:xfrm>
            <a:off x="7162800" y="51054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X</a:t>
            </a:r>
            <a:endParaRPr lang="en-US" altLang="zh-TW" sz="5400">
              <a:ea typeface="新細明體" panose="02020500000000000000" pitchFamily="18" charset="-120"/>
            </a:endParaRPr>
          </a:p>
        </p:txBody>
      </p:sp>
      <p:grpSp>
        <p:nvGrpSpPr>
          <p:cNvPr id="51259" name="Group 65"/>
          <p:cNvGrpSpPr>
            <a:grpSpLocks/>
          </p:cNvGrpSpPr>
          <p:nvPr/>
        </p:nvGrpSpPr>
        <p:grpSpPr bwMode="auto">
          <a:xfrm>
            <a:off x="152400" y="1219200"/>
            <a:ext cx="4800600" cy="5022850"/>
            <a:chOff x="96" y="768"/>
            <a:chExt cx="2976" cy="3164"/>
          </a:xfrm>
        </p:grpSpPr>
        <p:sp>
          <p:nvSpPr>
            <p:cNvPr id="51267" name="Text Box 66"/>
            <p:cNvSpPr txBox="1">
              <a:spLocks noChangeArrowheads="1"/>
            </p:cNvSpPr>
            <p:nvPr/>
          </p:nvSpPr>
          <p:spPr bwMode="auto">
            <a:xfrm>
              <a:off x="96" y="768"/>
              <a:ext cx="2976" cy="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a:latin typeface="Times New Roman" panose="02020603050405020304" pitchFamily="18" charset="0"/>
                  <a:ea typeface="新細明體" panose="02020500000000000000" pitchFamily="18" charset="-120"/>
                </a:rPr>
                <a:t>Juxtapose </a:t>
              </a:r>
              <a:r>
                <a:rPr lang="en-US" altLang="zh-TW" sz="2400" i="1">
                  <a:latin typeface="Times New Roman" panose="02020603050405020304" pitchFamily="18" charset="0"/>
                  <a:ea typeface="新細明體" panose="02020500000000000000" pitchFamily="18" charset="-120"/>
                </a:rPr>
                <a:t>f</a:t>
              </a:r>
              <a:r>
                <a:rPr lang="en-US" altLang="zh-TW" sz="2400" baseline="-25000">
                  <a:latin typeface="Times New Roman" panose="02020603050405020304" pitchFamily="18" charset="0"/>
                  <a:ea typeface="新細明體" panose="02020500000000000000" pitchFamily="18" charset="-120"/>
                </a:rPr>
                <a:t>TY </a:t>
              </a:r>
              <a:r>
                <a:rPr lang="en-US" altLang="zh-TW" sz="2400">
                  <a:latin typeface="Times New Roman" panose="02020603050405020304" pitchFamily="18" charset="0"/>
                  <a:ea typeface="新細明體" panose="02020500000000000000" pitchFamily="18" charset="-120"/>
                </a:rPr>
                <a:t>and </a:t>
              </a:r>
              <a:r>
                <a:rPr lang="en-US" altLang="zh-TW" sz="2400" i="1">
                  <a:latin typeface="Times New Roman" panose="02020603050405020304" pitchFamily="18" charset="0"/>
                  <a:ea typeface="新細明體" panose="02020500000000000000" pitchFamily="18" charset="-120"/>
                </a:rPr>
                <a:t>f</a:t>
              </a:r>
              <a:r>
                <a:rPr lang="en-US" altLang="zh-TW" sz="2400" baseline="-25000">
                  <a:latin typeface="Times New Roman" panose="02020603050405020304" pitchFamily="18" charset="0"/>
                  <a:ea typeface="新細明體" panose="02020500000000000000" pitchFamily="18" charset="-120"/>
                </a:rPr>
                <a:t>XY</a:t>
              </a:r>
              <a:r>
                <a:rPr lang="en-US" altLang="zh-TW" sz="2400">
                  <a:latin typeface="Times New Roman" panose="02020603050405020304" pitchFamily="18" charset="0"/>
                  <a:ea typeface="新細明體" panose="02020500000000000000" pitchFamily="18" charset="-120"/>
                  <a:sym typeface="Symbol" panose="05050102010706020507" pitchFamily="18" charset="2"/>
                </a:rPr>
                <a:t> into the matrix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36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Y</a:t>
              </a:r>
              <a:r>
                <a:rPr lang="en-US" altLang="zh-TW" sz="2400">
                  <a:latin typeface="Times New Roman" panose="02020603050405020304" pitchFamily="18" charset="0"/>
                  <a:ea typeface="新細明體" panose="02020500000000000000" pitchFamily="18" charset="-120"/>
                  <a:sym typeface="Symbol" panose="05050102010706020507" pitchFamily="18" charset="2"/>
                </a:rPr>
                <a:t> = </a:t>
              </a:r>
              <a:endParaRPr lang="en-US" altLang="zh-TW" sz="2400">
                <a:latin typeface="Times New Roman" panose="02020603050405020304" pitchFamily="18" charset="0"/>
                <a:ea typeface="新細明體" panose="02020500000000000000" pitchFamily="18" charset="-120"/>
              </a:endParaRPr>
            </a:p>
            <a:p>
              <a:pPr eaLnBrk="1" hangingPunct="1">
                <a:spcBef>
                  <a:spcPct val="0"/>
                </a:spcBef>
              </a:pPr>
              <a:r>
                <a:rPr lang="en-US" altLang="zh-TW" sz="2400">
                  <a:latin typeface="Times New Roman" panose="02020603050405020304" pitchFamily="18" charset="0"/>
                  <a:ea typeface="新細明體" panose="02020500000000000000" pitchFamily="18" charset="-120"/>
                </a:rPr>
                <a:t>When the source sends out the </a:t>
              </a:r>
              <a:r>
                <a:rPr lang="en-US" altLang="zh-TW" sz="2400">
                  <a:latin typeface="Times New Roman" panose="02020603050405020304" pitchFamily="18" charset="0"/>
                  <a:ea typeface="新細明體" panose="02020500000000000000" pitchFamily="18" charset="-120"/>
                  <a:sym typeface="Symbol" panose="05050102010706020507" pitchFamily="18" charset="2"/>
                </a:rPr>
                <a:t>2-dim</a:t>
              </a:r>
              <a:r>
                <a:rPr lang="en-US" altLang="zh-TW" sz="2400">
                  <a:latin typeface="Times New Roman" panose="02020603050405020304" pitchFamily="18" charset="0"/>
                  <a:ea typeface="新細明體" panose="02020500000000000000" pitchFamily="18" charset="-120"/>
                </a:rPr>
                <a:t> message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the node Y receives </a:t>
              </a:r>
            </a:p>
            <a:p>
              <a:pPr algn="ctr" eaLnBrk="1" hangingPunct="1">
                <a:spcBef>
                  <a:spcPct val="0"/>
                </a:spcBef>
              </a:pP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Y</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and decodes </a:t>
              </a:r>
              <a:r>
                <a:rPr lang="en-US" altLang="zh-TW" sz="2400">
                  <a:latin typeface="Times New Roman" panose="02020603050405020304" pitchFamily="18" charset="0"/>
                  <a:ea typeface="新細明體" panose="02020500000000000000" pitchFamily="18" charset="-120"/>
                </a:rPr>
                <a:t>the message </a:t>
              </a:r>
              <a:r>
                <a:rPr lang="en-US" altLang="zh-TW" sz="2400">
                  <a:latin typeface="Times New Roman" panose="02020603050405020304" pitchFamily="18" charset="0"/>
                  <a:ea typeface="新細明體" panose="02020500000000000000" pitchFamily="18" charset="-120"/>
                  <a:sym typeface="Symbol" panose="05050102010706020507" pitchFamily="18" charset="2"/>
                </a:rPr>
                <a:t>by</a:t>
              </a:r>
            </a:p>
            <a:p>
              <a:pPr algn="ctr" eaLnBrk="1" hangingPunct="1">
                <a:spcBef>
                  <a:spcPct val="0"/>
                </a:spcBef>
              </a:pP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Y</a:t>
              </a:r>
              <a:r>
                <a:rPr lang="en-US" altLang="zh-TW" sz="2400" baseline="30000">
                  <a:latin typeface="Times New Roman" panose="02020603050405020304" pitchFamily="18" charset="0"/>
                  <a:ea typeface="新細明體" panose="02020500000000000000" pitchFamily="18" charset="-120"/>
                  <a:sym typeface="Symbol" panose="05050102010706020507" pitchFamily="18" charset="2"/>
                </a:rPr>
                <a:t>1</a:t>
              </a:r>
              <a:r>
                <a:rPr lang="en-US" altLang="zh-TW" sz="2400">
                  <a:latin typeface="Times New Roman" panose="02020603050405020304" pitchFamily="18" charset="0"/>
                  <a:ea typeface="新細明體" panose="02020500000000000000" pitchFamily="18" charset="-120"/>
                  <a:sym typeface="Symbol" panose="05050102010706020507" pitchFamily="18" charset="2"/>
                </a:rPr>
                <a:t> = </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a:t>
              </a:r>
            </a:p>
            <a:p>
              <a:pPr eaLnBrk="1" hangingPunct="1">
                <a:spcBef>
                  <a:spcPct val="0"/>
                </a:spcBef>
              </a:pPr>
              <a:endParaRPr lang="en-US" altLang="zh-TW" sz="2400">
                <a:latin typeface="Times New Roman" panose="02020603050405020304" pitchFamily="18" charset="0"/>
                <a:ea typeface="新細明體" panose="02020500000000000000" pitchFamily="18" charset="-120"/>
                <a:sym typeface="Symbol" panose="05050102010706020507" pitchFamily="18" charset="2"/>
              </a:endParaRPr>
            </a:p>
            <a:p>
              <a:pPr eaLnBrk="1" hangingPunct="1">
                <a:spcBef>
                  <a:spcPct val="0"/>
                </a:spcBef>
              </a:pPr>
              <a:r>
                <a:rPr lang="en-US" altLang="zh-TW" sz="2400" b="1">
                  <a:latin typeface="Times New Roman" panose="02020603050405020304" pitchFamily="18" charset="0"/>
                  <a:ea typeface="新細明體" panose="02020500000000000000" pitchFamily="18" charset="-120"/>
                  <a:sym typeface="Symbol" panose="05050102010706020507" pitchFamily="18" charset="2"/>
                </a:rPr>
                <a:t>Conditions for decodability</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Y: </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Node Y must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know</a:t>
              </a:r>
              <a:r>
                <a:rPr lang="en-US" altLang="zh-TW" sz="2400">
                  <a:latin typeface="Times New Roman" panose="02020603050405020304" pitchFamily="18" charset="0"/>
                  <a:ea typeface="新細明體" panose="02020500000000000000" pitchFamily="18" charset="-120"/>
                  <a:sym typeface="Symbol" panose="05050102010706020507" pitchFamily="18" charset="2"/>
                </a:rPr>
                <a:t> global encoding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kernels for its incoming channels.</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These global encoding kernels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span</a:t>
              </a:r>
            </a:p>
            <a:p>
              <a:pPr eaLnBrk="1" hangingPunct="1">
                <a:spcBef>
                  <a:spcPct val="0"/>
                </a:spcBef>
              </a:pP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  the full rank </a:t>
              </a:r>
              <a:r>
                <a:rPr lang="en-US" altLang="zh-TW" sz="2400">
                  <a:latin typeface="Times New Roman" panose="02020603050405020304" pitchFamily="18" charset="0"/>
                  <a:ea typeface="新細明體" panose="02020500000000000000" pitchFamily="18" charset="-120"/>
                  <a:sym typeface="Symbol" panose="05050102010706020507" pitchFamily="18" charset="2"/>
                </a:rPr>
                <a:t> (=2 in this example).</a:t>
              </a:r>
            </a:p>
          </p:txBody>
        </p:sp>
        <p:sp>
          <p:nvSpPr>
            <p:cNvPr id="51268" name="Rectangle 67"/>
            <p:cNvSpPr>
              <a:spLocks noChangeArrowheads="1"/>
            </p:cNvSpPr>
            <p:nvPr/>
          </p:nvSpPr>
          <p:spPr bwMode="auto">
            <a:xfrm>
              <a:off x="1748" y="1072"/>
              <a:ext cx="2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600">
                  <a:ea typeface="新細明體" panose="02020500000000000000" pitchFamily="18" charset="-120"/>
                </a:rPr>
                <a:t>1  1</a:t>
              </a:r>
            </a:p>
            <a:p>
              <a:pPr algn="ctr" eaLnBrk="1" hangingPunct="1">
                <a:spcBef>
                  <a:spcPct val="0"/>
                </a:spcBef>
              </a:pPr>
              <a:r>
                <a:rPr lang="en-US" altLang="zh-TW" sz="1600">
                  <a:ea typeface="新細明體" panose="02020500000000000000" pitchFamily="18" charset="-120"/>
                </a:rPr>
                <a:t>0  1</a:t>
              </a:r>
            </a:p>
          </p:txBody>
        </p:sp>
        <p:sp>
          <p:nvSpPr>
            <p:cNvPr id="51269" name="AutoShape 68"/>
            <p:cNvSpPr>
              <a:spLocks noChangeArrowheads="1"/>
            </p:cNvSpPr>
            <p:nvPr/>
          </p:nvSpPr>
          <p:spPr bwMode="auto">
            <a:xfrm>
              <a:off x="1728" y="1088"/>
              <a:ext cx="336" cy="288"/>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51260" name="Line 69"/>
          <p:cNvSpPr>
            <a:spLocks noChangeShapeType="1"/>
          </p:cNvSpPr>
          <p:nvPr/>
        </p:nvSpPr>
        <p:spPr bwMode="auto">
          <a:xfrm>
            <a:off x="7391400" y="6172200"/>
            <a:ext cx="811213"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1261" name="Group 70"/>
          <p:cNvGrpSpPr>
            <a:grpSpLocks/>
          </p:cNvGrpSpPr>
          <p:nvPr/>
        </p:nvGrpSpPr>
        <p:grpSpPr bwMode="auto">
          <a:xfrm>
            <a:off x="5334000" y="3886200"/>
            <a:ext cx="1219200" cy="2514600"/>
            <a:chOff x="3360" y="2448"/>
            <a:chExt cx="768" cy="1584"/>
          </a:xfrm>
        </p:grpSpPr>
        <p:sp>
          <p:nvSpPr>
            <p:cNvPr id="51265" name="Line 71"/>
            <p:cNvSpPr>
              <a:spLocks noChangeShapeType="1"/>
            </p:cNvSpPr>
            <p:nvPr/>
          </p:nvSpPr>
          <p:spPr bwMode="auto">
            <a:xfrm flipH="1">
              <a:off x="3360" y="2448"/>
              <a:ext cx="0" cy="144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266" name="Line 72"/>
            <p:cNvSpPr>
              <a:spLocks noChangeShapeType="1"/>
            </p:cNvSpPr>
            <p:nvPr/>
          </p:nvSpPr>
          <p:spPr bwMode="auto">
            <a:xfrm flipH="1">
              <a:off x="3600" y="3888"/>
              <a:ext cx="528" cy="144"/>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1262" name="Oval 73"/>
          <p:cNvSpPr>
            <a:spLocks noChangeArrowheads="1"/>
          </p:cNvSpPr>
          <p:nvPr/>
        </p:nvSpPr>
        <p:spPr bwMode="auto">
          <a:xfrm>
            <a:off x="51054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63" name="Oval 74"/>
          <p:cNvSpPr>
            <a:spLocks noChangeArrowheads="1"/>
          </p:cNvSpPr>
          <p:nvPr/>
        </p:nvSpPr>
        <p:spPr bwMode="auto">
          <a:xfrm>
            <a:off x="82296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264" name="Rectangle 75"/>
          <p:cNvSpPr>
            <a:spLocks noChangeArrowheads="1"/>
          </p:cNvSpPr>
          <p:nvPr/>
        </p:nvSpPr>
        <p:spPr bwMode="auto">
          <a:xfrm>
            <a:off x="7467600" y="1447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xit" presetSubtype="0" fill="hold" nodeType="afterEffect">
                                  <p:stCondLst>
                                    <p:cond delay="0"/>
                                  </p:stCondLst>
                                  <p:childTnLst>
                                    <p:anim calcmode="discrete" valueType="str">
                                      <p:cBhvr>
                                        <p:cTn id="6" dur="1000"/>
                                        <p:tgtEl>
                                          <p:spTgt spid="3"/>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3"/>
                                        </p:tgtEl>
                                        <p:attrNameLst>
                                          <p:attrName>style.visibility</p:attrName>
                                        </p:attrNameLst>
                                      </p:cBhvr>
                                      <p:to>
                                        <p:strVal val="hidden"/>
                                      </p:to>
                                    </p:set>
                                  </p:childTnLst>
                                </p:cTn>
                              </p:par>
                            </p:childTnLst>
                          </p:cTn>
                        </p:par>
                        <p:par>
                          <p:cTn id="8" fill="hold" nodeType="afterGroup">
                            <p:stCondLst>
                              <p:cond delay="1000"/>
                            </p:stCondLst>
                            <p:childTnLst>
                              <p:par>
                                <p:cTn id="9" presetID="11" presetClass="exit" presetSubtype="0" fill="hold" nodeType="afterEffect">
                                  <p:stCondLst>
                                    <p:cond delay="0"/>
                                  </p:stCondLst>
                                  <p:childTnLst>
                                    <p:anim calcmode="discrete" valueType="str">
                                      <p:cBhvr>
                                        <p:cTn id="10" dur="1000"/>
                                        <p:tgtEl>
                                          <p:spTgt spid="3"/>
                                        </p:tgtEl>
                                        <p:attrNameLst>
                                          <p:attrName>style.visibility</p:attrName>
                                        </p:attrNameLst>
                                      </p:cBhvr>
                                      <p:tavLst>
                                        <p:tav tm="0">
                                          <p:val>
                                            <p:strVal val="hidden"/>
                                          </p:val>
                                        </p:tav>
                                        <p:tav tm="50000">
                                          <p:val>
                                            <p:strVal val="visible"/>
                                          </p:val>
                                        </p:tav>
                                      </p:tavLst>
                                    </p:anim>
                                    <p:set>
                                      <p:cBhvr>
                                        <p:cTn id="11" dur="1" fill="hold">
                                          <p:stCondLst>
                                            <p:cond delay="999"/>
                                          </p:stCondLst>
                                        </p:cTn>
                                        <p:tgtEl>
                                          <p:spTgt spid="3"/>
                                        </p:tgtEl>
                                        <p:attrNameLst>
                                          <p:attrName>style.visibility</p:attrName>
                                        </p:attrNameLst>
                                      </p:cBhvr>
                                      <p:to>
                                        <p:strVal val="hidden"/>
                                      </p:to>
                                    </p:se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7C103BC9-8FFF-4FA9-B3F1-4CBFE9871C99}"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52227"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5222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C6B35C11-C23D-44AC-BBC6-1DC95E968DF3}" type="slidenum">
              <a:rPr lang="zh-TW" altLang="en-US" sz="1400"/>
              <a:pPr eaLnBrk="1" hangingPunct="1"/>
              <a:t>18</a:t>
            </a:fld>
            <a:endParaRPr lang="en-US" altLang="zh-TW" sz="1400"/>
          </a:p>
        </p:txBody>
      </p:sp>
      <p:sp>
        <p:nvSpPr>
          <p:cNvPr id="52229" name="Rectangle 2"/>
          <p:cNvSpPr>
            <a:spLocks noGrp="1" noChangeArrowheads="1"/>
          </p:cNvSpPr>
          <p:nvPr>
            <p:ph type="title"/>
          </p:nvPr>
        </p:nvSpPr>
        <p:spPr>
          <a:xfrm>
            <a:off x="304800" y="152400"/>
            <a:ext cx="8610600" cy="914400"/>
          </a:xfrm>
        </p:spPr>
        <p:txBody>
          <a:bodyPr/>
          <a:lstStyle/>
          <a:p>
            <a:pPr eaLnBrk="1" hangingPunct="1"/>
            <a:r>
              <a:rPr lang="en-US" altLang="zh-TW" sz="3200" smtClean="0">
                <a:solidFill>
                  <a:schemeClr val="accent2"/>
                </a:solidFill>
                <a:ea typeface="新細明體" panose="02020500000000000000" pitchFamily="18" charset="-120"/>
              </a:rPr>
              <a:t>How are global encoding kernels </a:t>
            </a:r>
            <a:r>
              <a:rPr lang="en-US" altLang="zh-TW" sz="3200" smtClean="0">
                <a:solidFill>
                  <a:schemeClr val="tx1"/>
                </a:solidFill>
                <a:ea typeface="新細明體" panose="02020500000000000000" pitchFamily="18" charset="-120"/>
              </a:rPr>
              <a:t>known</a:t>
            </a:r>
            <a:r>
              <a:rPr lang="en-US" altLang="zh-TW" sz="3200" smtClean="0">
                <a:solidFill>
                  <a:schemeClr val="accent2"/>
                </a:solidFill>
                <a:ea typeface="新細明體" panose="02020500000000000000" pitchFamily="18" charset="-120"/>
              </a:rPr>
              <a:t>?</a:t>
            </a:r>
          </a:p>
        </p:txBody>
      </p:sp>
      <p:sp>
        <p:nvSpPr>
          <p:cNvPr id="52230" name="Text Box 3"/>
          <p:cNvSpPr txBox="1">
            <a:spLocks noChangeArrowheads="1"/>
          </p:cNvSpPr>
          <p:nvPr/>
        </p:nvSpPr>
        <p:spPr bwMode="auto">
          <a:xfrm>
            <a:off x="533400" y="1479550"/>
            <a:ext cx="792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solidFill>
                  <a:schemeClr val="accent2"/>
                </a:solidFill>
                <a:latin typeface="Times New Roman" panose="02020603050405020304" pitchFamily="18" charset="0"/>
                <a:ea typeface="新細明體" panose="02020500000000000000" pitchFamily="18" charset="-120"/>
              </a:rPr>
              <a:t>Fixed linear network coding</a:t>
            </a:r>
            <a:r>
              <a:rPr lang="en-US" altLang="zh-TW" sz="2400">
                <a:latin typeface="Times New Roman" panose="02020603050405020304" pitchFamily="18" charset="0"/>
                <a:ea typeface="新細明體" panose="02020500000000000000" pitchFamily="18" charset="-120"/>
                <a:sym typeface="Symbol" panose="05050102010706020507" pitchFamily="18" charset="2"/>
              </a:rPr>
              <a:t>e.g., in wireless applications</a:t>
            </a:r>
            <a:endParaRPr lang="en-US" altLang="zh-TW" sz="2400" b="1">
              <a:solidFill>
                <a:schemeClr val="accent2"/>
              </a:solidFill>
              <a:latin typeface="Times New Roman" panose="02020603050405020304" pitchFamily="18" charset="0"/>
              <a:ea typeface="新細明體" panose="02020500000000000000" pitchFamily="18" charset="-120"/>
            </a:endParaRP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Local/global encoding kernels are fixed and known.</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Over a fixed acyclic network</a:t>
            </a:r>
          </a:p>
        </p:txBody>
      </p:sp>
      <p:sp>
        <p:nvSpPr>
          <p:cNvPr id="52231" name="Text Box 6"/>
          <p:cNvSpPr txBox="1">
            <a:spLocks noChangeArrowheads="1"/>
          </p:cNvSpPr>
          <p:nvPr/>
        </p:nvSpPr>
        <p:spPr bwMode="auto">
          <a:xfrm>
            <a:off x="533400" y="3187700"/>
            <a:ext cx="800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solidFill>
                  <a:schemeClr val="accent2"/>
                </a:solidFill>
                <a:latin typeface="Times New Roman" panose="02020603050405020304" pitchFamily="18" charset="0"/>
                <a:ea typeface="新細明體" panose="02020500000000000000" pitchFamily="18" charset="-120"/>
              </a:rPr>
              <a:t>Random network coding</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e.g.,</a:t>
            </a:r>
            <a:r>
              <a:rPr lang="en-US" altLang="zh-TW" sz="2400" b="1">
                <a:solidFill>
                  <a:schemeClr val="accent2"/>
                </a:solidFill>
                <a:latin typeface="Times New Roman" panose="02020603050405020304" pitchFamily="18" charset="0"/>
                <a:ea typeface="新細明體" panose="02020500000000000000" pitchFamily="18" charset="-120"/>
              </a:rPr>
              <a:t> </a:t>
            </a:r>
            <a:r>
              <a:rPr lang="en-US" altLang="zh-TW" sz="2400" b="1" i="1">
                <a:latin typeface="Times New Roman" panose="02020603050405020304" pitchFamily="18" charset="0"/>
                <a:ea typeface="新細明體" panose="02020500000000000000" pitchFamily="18" charset="-120"/>
                <a:sym typeface="Symbol" panose="05050102010706020507" pitchFamily="18" charset="2"/>
              </a:rPr>
              <a:t>Avalanche</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 n</a:t>
            </a:r>
            <a:r>
              <a:rPr lang="en-US" altLang="zh-TW" sz="2400">
                <a:latin typeface="Times New Roman" panose="02020603050405020304" pitchFamily="18" charset="0"/>
                <a:ea typeface="新細明體" panose="02020500000000000000" pitchFamily="18" charset="-120"/>
                <a:sym typeface="Symbol" panose="05050102010706020507" pitchFamily="18" charset="2"/>
              </a:rPr>
              <a:t>ewly announced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Microsoft </a:t>
            </a:r>
            <a:r>
              <a:rPr lang="en-US" altLang="zh-TW" sz="2400">
                <a:latin typeface="Times New Roman" panose="02020603050405020304" pitchFamily="18" charset="0"/>
                <a:ea typeface="新細明體" panose="02020500000000000000" pitchFamily="18" charset="-120"/>
                <a:sym typeface="Symbol" panose="05050102010706020507" pitchFamily="18" charset="2"/>
              </a:rPr>
              <a:t>version of</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 BitTorrent</a:t>
            </a:r>
            <a:endParaRPr lang="en-US" altLang="zh-TW" sz="2400" b="1">
              <a:solidFill>
                <a:schemeClr val="accent2"/>
              </a:solidFill>
              <a:latin typeface="Times New Roman" panose="02020603050405020304" pitchFamily="18" charset="0"/>
              <a:ea typeface="新細明體" panose="02020500000000000000" pitchFamily="18" charset="-120"/>
            </a:endParaRP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Local encoding kernels are randomly generated.</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The scalar  </a:t>
            </a:r>
            <a:r>
              <a:rPr lang="en-US" altLang="zh-TW" sz="2400" i="1">
                <a:latin typeface="Times New Roman" panose="02020603050405020304" pitchFamily="18" charset="0"/>
                <a:ea typeface="新細明體" panose="02020500000000000000" pitchFamily="18" charset="-120"/>
              </a:rPr>
              <a:t>F</a:t>
            </a:r>
            <a:r>
              <a:rPr lang="en-US" altLang="zh-TW" sz="2400">
                <a:latin typeface="Times New Roman" panose="02020603050405020304" pitchFamily="18" charset="0"/>
                <a:ea typeface="新細明體" panose="02020500000000000000" pitchFamily="18" charset="-120"/>
                <a:sym typeface="Symbol" panose="05050102010706020507" pitchFamily="18" charset="2"/>
              </a:rPr>
              <a:t> transmitted over a channel e is formatted as a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packet, in which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the header contains </a:t>
            </a:r>
            <a:r>
              <a:rPr lang="en-US" altLang="zh-TW" sz="2400" i="1">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f</a:t>
            </a:r>
            <a:r>
              <a:rPr lang="en-US" altLang="zh-TW" sz="2400" baseline="-250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e</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endParaRPr lang="en-US" altLang="zh-TW" sz="2400" i="1">
              <a:latin typeface="Times New Roman" panose="02020603050405020304" pitchFamily="18" charset="0"/>
              <a:ea typeface="新細明體" panose="02020500000000000000" pitchFamily="18" charset="-120"/>
              <a:sym typeface="Symbol" panose="05050102010706020507" pitchFamily="18"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A4E3C62F-1932-43D6-A90B-D39D655EE431}"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53251"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5325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C26107E4-4A04-4DBE-AD95-B89470D131AF}" type="slidenum">
              <a:rPr lang="zh-TW" altLang="en-US" sz="1400"/>
              <a:pPr eaLnBrk="1" hangingPunct="1"/>
              <a:t>19</a:t>
            </a:fld>
            <a:endParaRPr lang="en-US" altLang="zh-TW" sz="1400"/>
          </a:p>
        </p:txBody>
      </p:sp>
      <p:sp>
        <p:nvSpPr>
          <p:cNvPr id="53253" name="Rectangle 2"/>
          <p:cNvSpPr>
            <a:spLocks noGrp="1" noChangeArrowheads="1"/>
          </p:cNvSpPr>
          <p:nvPr>
            <p:ph type="title"/>
          </p:nvPr>
        </p:nvSpPr>
        <p:spPr>
          <a:xfrm>
            <a:off x="228600" y="152400"/>
            <a:ext cx="8686800" cy="685800"/>
          </a:xfrm>
        </p:spPr>
        <p:txBody>
          <a:bodyPr/>
          <a:lstStyle/>
          <a:p>
            <a:pPr eaLnBrk="1" hangingPunct="1"/>
            <a:r>
              <a:rPr lang="en-US" altLang="zh-TW" sz="3600" smtClean="0">
                <a:solidFill>
                  <a:schemeClr val="accent2"/>
                </a:solidFill>
                <a:ea typeface="新細明體" panose="02020500000000000000" pitchFamily="18" charset="-120"/>
              </a:rPr>
              <a:t>Random (linear) network coding</a:t>
            </a:r>
          </a:p>
        </p:txBody>
      </p:sp>
      <p:sp>
        <p:nvSpPr>
          <p:cNvPr id="53254" name="Line 3"/>
          <p:cNvSpPr>
            <a:spLocks noChangeShapeType="1"/>
          </p:cNvSpPr>
          <p:nvPr/>
        </p:nvSpPr>
        <p:spPr bwMode="auto">
          <a:xfrm flipH="1">
            <a:off x="5562600" y="2424113"/>
            <a:ext cx="1017588" cy="6238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55" name="Line 4"/>
          <p:cNvSpPr>
            <a:spLocks noChangeShapeType="1"/>
          </p:cNvSpPr>
          <p:nvPr/>
        </p:nvSpPr>
        <p:spPr bwMode="auto">
          <a:xfrm>
            <a:off x="7239000" y="2398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3256" name="Group 5"/>
          <p:cNvGrpSpPr>
            <a:grpSpLocks/>
          </p:cNvGrpSpPr>
          <p:nvPr/>
        </p:nvGrpSpPr>
        <p:grpSpPr bwMode="auto">
          <a:xfrm>
            <a:off x="6705600" y="990600"/>
            <a:ext cx="457200" cy="685800"/>
            <a:chOff x="4207" y="1104"/>
            <a:chExt cx="288" cy="336"/>
          </a:xfrm>
        </p:grpSpPr>
        <p:sp>
          <p:nvSpPr>
            <p:cNvPr id="53320" name="Line 6"/>
            <p:cNvSpPr>
              <a:spLocks noChangeShapeType="1"/>
            </p:cNvSpPr>
            <p:nvPr/>
          </p:nvSpPr>
          <p:spPr bwMode="auto">
            <a:xfrm flipH="1">
              <a:off x="4207"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321" name="Line 7"/>
            <p:cNvSpPr>
              <a:spLocks noChangeShapeType="1"/>
            </p:cNvSpPr>
            <p:nvPr/>
          </p:nvSpPr>
          <p:spPr bwMode="auto">
            <a:xfrm flipH="1">
              <a:off x="4495"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3257" name="Oval 8"/>
          <p:cNvSpPr>
            <a:spLocks noChangeArrowheads="1"/>
          </p:cNvSpPr>
          <p:nvPr/>
        </p:nvSpPr>
        <p:spPr bwMode="auto">
          <a:xfrm>
            <a:off x="5132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58" name="Rectangle 9"/>
          <p:cNvSpPr>
            <a:spLocks noChangeArrowheads="1"/>
          </p:cNvSpPr>
          <p:nvPr/>
        </p:nvSpPr>
        <p:spPr bwMode="auto">
          <a:xfrm>
            <a:off x="6400800" y="1676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53259" name="Line 10"/>
          <p:cNvSpPr>
            <a:spLocks noChangeShapeType="1"/>
          </p:cNvSpPr>
          <p:nvPr/>
        </p:nvSpPr>
        <p:spPr bwMode="auto">
          <a:xfrm flipH="1">
            <a:off x="64770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60" name="Line 11"/>
          <p:cNvSpPr>
            <a:spLocks noChangeShapeType="1"/>
          </p:cNvSpPr>
          <p:nvPr/>
        </p:nvSpPr>
        <p:spPr bwMode="auto">
          <a:xfrm>
            <a:off x="71628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61" name="Line 12"/>
          <p:cNvSpPr>
            <a:spLocks noChangeShapeType="1"/>
          </p:cNvSpPr>
          <p:nvPr/>
        </p:nvSpPr>
        <p:spPr bwMode="auto">
          <a:xfrm flipH="1">
            <a:off x="65532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62" name="Line 13"/>
          <p:cNvSpPr>
            <a:spLocks noChangeShapeType="1"/>
          </p:cNvSpPr>
          <p:nvPr/>
        </p:nvSpPr>
        <p:spPr bwMode="auto">
          <a:xfrm>
            <a:off x="67818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63" name="Rectangle 14"/>
          <p:cNvSpPr>
            <a:spLocks noChangeArrowheads="1"/>
          </p:cNvSpPr>
          <p:nvPr/>
        </p:nvSpPr>
        <p:spPr bwMode="auto">
          <a:xfrm>
            <a:off x="64008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3264" name="Rectangle 15"/>
          <p:cNvSpPr>
            <a:spLocks noChangeArrowheads="1"/>
          </p:cNvSpPr>
          <p:nvPr/>
        </p:nvSpPr>
        <p:spPr bwMode="auto">
          <a:xfrm>
            <a:off x="72390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3265" name="Rectangle 16"/>
          <p:cNvSpPr>
            <a:spLocks noChangeArrowheads="1"/>
          </p:cNvSpPr>
          <p:nvPr/>
        </p:nvSpPr>
        <p:spPr bwMode="auto">
          <a:xfrm>
            <a:off x="6705600" y="2057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sp>
        <p:nvSpPr>
          <p:cNvPr id="53266" name="Oval 17"/>
          <p:cNvSpPr>
            <a:spLocks noChangeArrowheads="1"/>
          </p:cNvSpPr>
          <p:nvPr/>
        </p:nvSpPr>
        <p:spPr bwMode="auto">
          <a:xfrm>
            <a:off x="7799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67" name="Oval 18"/>
          <p:cNvSpPr>
            <a:spLocks noChangeArrowheads="1"/>
          </p:cNvSpPr>
          <p:nvPr/>
        </p:nvSpPr>
        <p:spPr bwMode="auto">
          <a:xfrm>
            <a:off x="6503988" y="41148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68" name="Rectangle 19"/>
          <p:cNvSpPr>
            <a:spLocks noChangeArrowheads="1"/>
          </p:cNvSpPr>
          <p:nvPr/>
        </p:nvSpPr>
        <p:spPr bwMode="auto">
          <a:xfrm>
            <a:off x="49799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T</a:t>
            </a:r>
            <a:endParaRPr lang="en-US" altLang="zh-TW" sz="5400">
              <a:ea typeface="新細明體" panose="02020500000000000000" pitchFamily="18" charset="-120"/>
            </a:endParaRPr>
          </a:p>
        </p:txBody>
      </p:sp>
      <p:sp>
        <p:nvSpPr>
          <p:cNvPr id="53269" name="Rectangle 20"/>
          <p:cNvSpPr>
            <a:spLocks noChangeArrowheads="1"/>
          </p:cNvSpPr>
          <p:nvPr/>
        </p:nvSpPr>
        <p:spPr bwMode="auto">
          <a:xfrm>
            <a:off x="84851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U</a:t>
            </a:r>
            <a:endParaRPr lang="en-US" altLang="zh-TW" sz="5400">
              <a:ea typeface="新細明體" panose="02020500000000000000" pitchFamily="18" charset="-120"/>
            </a:endParaRPr>
          </a:p>
        </p:txBody>
      </p:sp>
      <p:sp>
        <p:nvSpPr>
          <p:cNvPr id="53270" name="Rectangle 21"/>
          <p:cNvSpPr>
            <a:spLocks noChangeArrowheads="1"/>
          </p:cNvSpPr>
          <p:nvPr/>
        </p:nvSpPr>
        <p:spPr bwMode="auto">
          <a:xfrm>
            <a:off x="6732588" y="3657600"/>
            <a:ext cx="457200"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W</a:t>
            </a:r>
            <a:endParaRPr lang="en-US" altLang="zh-TW" sz="5400">
              <a:ea typeface="新細明體" panose="02020500000000000000" pitchFamily="18" charset="-120"/>
            </a:endParaRPr>
          </a:p>
        </p:txBody>
      </p:sp>
      <p:sp>
        <p:nvSpPr>
          <p:cNvPr id="53271" name="Line 22"/>
          <p:cNvSpPr>
            <a:spLocks noChangeShapeType="1"/>
          </p:cNvSpPr>
          <p:nvPr/>
        </p:nvSpPr>
        <p:spPr bwMode="auto">
          <a:xfrm flipH="1">
            <a:off x="5360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72" name="Line 23"/>
          <p:cNvSpPr>
            <a:spLocks noChangeShapeType="1"/>
          </p:cNvSpPr>
          <p:nvPr/>
        </p:nvSpPr>
        <p:spPr bwMode="auto">
          <a:xfrm>
            <a:off x="5589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73" name="Line 24"/>
          <p:cNvSpPr>
            <a:spLocks noChangeShapeType="1"/>
          </p:cNvSpPr>
          <p:nvPr/>
        </p:nvSpPr>
        <p:spPr bwMode="auto">
          <a:xfrm flipH="1">
            <a:off x="8027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74" name="Line 25"/>
          <p:cNvSpPr>
            <a:spLocks noChangeShapeType="1"/>
          </p:cNvSpPr>
          <p:nvPr/>
        </p:nvSpPr>
        <p:spPr bwMode="auto">
          <a:xfrm>
            <a:off x="8256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75" name="Line 26"/>
          <p:cNvSpPr>
            <a:spLocks noChangeShapeType="1"/>
          </p:cNvSpPr>
          <p:nvPr/>
        </p:nvSpPr>
        <p:spPr bwMode="auto">
          <a:xfrm flipH="1">
            <a:off x="5334000" y="3886200"/>
            <a:ext cx="0" cy="2286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76" name="Line 27"/>
          <p:cNvSpPr>
            <a:spLocks noChangeShapeType="1"/>
          </p:cNvSpPr>
          <p:nvPr/>
        </p:nvSpPr>
        <p:spPr bwMode="auto">
          <a:xfrm>
            <a:off x="5894388" y="3810000"/>
            <a:ext cx="735012" cy="381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77" name="Line 28"/>
          <p:cNvSpPr>
            <a:spLocks noChangeShapeType="1"/>
          </p:cNvSpPr>
          <p:nvPr/>
        </p:nvSpPr>
        <p:spPr bwMode="auto">
          <a:xfrm flipH="1" flipV="1">
            <a:off x="67325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78" name="Line 29"/>
          <p:cNvSpPr>
            <a:spLocks noChangeShapeType="1"/>
          </p:cNvSpPr>
          <p:nvPr/>
        </p:nvSpPr>
        <p:spPr bwMode="auto">
          <a:xfrm flipV="1">
            <a:off x="70373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279" name="Line 30"/>
          <p:cNvSpPr>
            <a:spLocks noChangeShapeType="1"/>
          </p:cNvSpPr>
          <p:nvPr/>
        </p:nvSpPr>
        <p:spPr bwMode="auto">
          <a:xfrm flipH="1">
            <a:off x="7315200" y="3810000"/>
            <a:ext cx="636588" cy="457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80" name="Line 31"/>
          <p:cNvSpPr>
            <a:spLocks noChangeShapeType="1"/>
          </p:cNvSpPr>
          <p:nvPr/>
        </p:nvSpPr>
        <p:spPr bwMode="auto">
          <a:xfrm flipH="1">
            <a:off x="8458200" y="3810000"/>
            <a:ext cx="0" cy="2362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281" name="Rectangle 32"/>
          <p:cNvSpPr>
            <a:spLocks noChangeArrowheads="1"/>
          </p:cNvSpPr>
          <p:nvPr/>
        </p:nvSpPr>
        <p:spPr bwMode="auto">
          <a:xfrm>
            <a:off x="5284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3282" name="Rectangle 33"/>
          <p:cNvSpPr>
            <a:spLocks noChangeArrowheads="1"/>
          </p:cNvSpPr>
          <p:nvPr/>
        </p:nvSpPr>
        <p:spPr bwMode="auto">
          <a:xfrm>
            <a:off x="7951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3283" name="Rectangle 34"/>
          <p:cNvSpPr>
            <a:spLocks noChangeArrowheads="1"/>
          </p:cNvSpPr>
          <p:nvPr/>
        </p:nvSpPr>
        <p:spPr bwMode="auto">
          <a:xfrm>
            <a:off x="6580188" y="4343400"/>
            <a:ext cx="914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a:t>
            </a:r>
            <a:r>
              <a:rPr lang="en-US" altLang="zh-CN" sz="1400">
                <a:latin typeface="Times New Roman" panose="02020603050405020304" pitchFamily="18" charset="0"/>
                <a:ea typeface="SimSun" panose="02010600030101010101" pitchFamily="2" charset="-122"/>
                <a:sym typeface="Symbol" panose="05050102010706020507" pitchFamily="18" charset="2"/>
              </a:rPr>
              <a:t>            </a:t>
            </a:r>
            <a:endParaRPr lang="en-US" altLang="zh-TW" sz="3200">
              <a:ea typeface="新細明體" panose="02020500000000000000" pitchFamily="18" charset="-120"/>
            </a:endParaRPr>
          </a:p>
        </p:txBody>
      </p:sp>
      <p:sp>
        <p:nvSpPr>
          <p:cNvPr id="53284" name="Rectangle 35"/>
          <p:cNvSpPr>
            <a:spLocks noChangeArrowheads="1"/>
          </p:cNvSpPr>
          <p:nvPr/>
        </p:nvSpPr>
        <p:spPr bwMode="auto">
          <a:xfrm>
            <a:off x="627538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3285" name="AutoShape 36"/>
          <p:cNvSpPr>
            <a:spLocks noChangeArrowheads="1"/>
          </p:cNvSpPr>
          <p:nvPr/>
        </p:nvSpPr>
        <p:spPr bwMode="auto">
          <a:xfrm>
            <a:off x="627538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86" name="Rectangle 37"/>
          <p:cNvSpPr>
            <a:spLocks noChangeArrowheads="1"/>
          </p:cNvSpPr>
          <p:nvPr/>
        </p:nvSpPr>
        <p:spPr bwMode="auto">
          <a:xfrm>
            <a:off x="729773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3287" name="AutoShape 38"/>
          <p:cNvSpPr>
            <a:spLocks noChangeArrowheads="1"/>
          </p:cNvSpPr>
          <p:nvPr/>
        </p:nvSpPr>
        <p:spPr bwMode="auto">
          <a:xfrm>
            <a:off x="729773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88" name="Rectangle 39"/>
          <p:cNvSpPr>
            <a:spLocks noChangeArrowheads="1"/>
          </p:cNvSpPr>
          <p:nvPr/>
        </p:nvSpPr>
        <p:spPr bwMode="auto">
          <a:xfrm>
            <a:off x="58181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3289" name="AutoShape 40"/>
          <p:cNvSpPr>
            <a:spLocks noChangeArrowheads="1"/>
          </p:cNvSpPr>
          <p:nvPr/>
        </p:nvSpPr>
        <p:spPr bwMode="auto">
          <a:xfrm>
            <a:off x="58181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90" name="Rectangle 41"/>
          <p:cNvSpPr>
            <a:spLocks noChangeArrowheads="1"/>
          </p:cNvSpPr>
          <p:nvPr/>
        </p:nvSpPr>
        <p:spPr bwMode="auto">
          <a:xfrm>
            <a:off x="5437188" y="5029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3291" name="AutoShape 42"/>
          <p:cNvSpPr>
            <a:spLocks noChangeArrowheads="1"/>
          </p:cNvSpPr>
          <p:nvPr/>
        </p:nvSpPr>
        <p:spPr bwMode="auto">
          <a:xfrm>
            <a:off x="5437188" y="4953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92" name="Rectangle 43"/>
          <p:cNvSpPr>
            <a:spLocks noChangeArrowheads="1"/>
          </p:cNvSpPr>
          <p:nvPr/>
        </p:nvSpPr>
        <p:spPr bwMode="auto">
          <a:xfrm>
            <a:off x="5894388" y="40528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3293" name="AutoShape 44"/>
          <p:cNvSpPr>
            <a:spLocks noChangeArrowheads="1"/>
          </p:cNvSpPr>
          <p:nvPr/>
        </p:nvSpPr>
        <p:spPr bwMode="auto">
          <a:xfrm>
            <a:off x="58943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94" name="Rectangle 45"/>
          <p:cNvSpPr>
            <a:spLocks noChangeArrowheads="1"/>
          </p:cNvSpPr>
          <p:nvPr/>
        </p:nvSpPr>
        <p:spPr bwMode="auto">
          <a:xfrm>
            <a:off x="77993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3295" name="AutoShape 46"/>
          <p:cNvSpPr>
            <a:spLocks noChangeArrowheads="1"/>
          </p:cNvSpPr>
          <p:nvPr/>
        </p:nvSpPr>
        <p:spPr bwMode="auto">
          <a:xfrm>
            <a:off x="77993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96" name="Rectangle 47"/>
          <p:cNvSpPr>
            <a:spLocks noChangeArrowheads="1"/>
          </p:cNvSpPr>
          <p:nvPr/>
        </p:nvSpPr>
        <p:spPr bwMode="auto">
          <a:xfrm>
            <a:off x="7723188" y="4114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3297" name="AutoShape 48"/>
          <p:cNvSpPr>
            <a:spLocks noChangeArrowheads="1"/>
          </p:cNvSpPr>
          <p:nvPr/>
        </p:nvSpPr>
        <p:spPr bwMode="auto">
          <a:xfrm>
            <a:off x="77231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298" name="Rectangle 49"/>
          <p:cNvSpPr>
            <a:spLocks noChangeArrowheads="1"/>
          </p:cNvSpPr>
          <p:nvPr/>
        </p:nvSpPr>
        <p:spPr bwMode="auto">
          <a:xfrm>
            <a:off x="8104188" y="4953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3299" name="AutoShape 50"/>
          <p:cNvSpPr>
            <a:spLocks noChangeArrowheads="1"/>
          </p:cNvSpPr>
          <p:nvPr/>
        </p:nvSpPr>
        <p:spPr bwMode="auto">
          <a:xfrm>
            <a:off x="8104188" y="4876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300" name="Rectangle 51"/>
          <p:cNvSpPr>
            <a:spLocks noChangeArrowheads="1"/>
          </p:cNvSpPr>
          <p:nvPr/>
        </p:nvSpPr>
        <p:spPr bwMode="auto">
          <a:xfrm>
            <a:off x="6659563" y="4967288"/>
            <a:ext cx="223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ea typeface="SimSun" panose="02010600030101010101" pitchFamily="2" charset="-122"/>
                <a:sym typeface="Symbol" panose="05050102010706020507" pitchFamily="18" charset="2"/>
              </a:rPr>
              <a:t> </a:t>
            </a:r>
          </a:p>
          <a:p>
            <a:pPr eaLnBrk="1" hangingPunct="1">
              <a:spcBef>
                <a:spcPct val="0"/>
              </a:spcBef>
            </a:pPr>
            <a:r>
              <a:rPr lang="en-US" altLang="zh-CN" sz="1400">
                <a:ea typeface="SimSun" panose="02010600030101010101" pitchFamily="2" charset="-122"/>
                <a:sym typeface="Symbol" panose="05050102010706020507" pitchFamily="18" charset="2"/>
              </a:rPr>
              <a:t></a:t>
            </a:r>
            <a:endParaRPr lang="en-US" altLang="zh-TW" sz="1400">
              <a:ea typeface="新細明體" panose="02020500000000000000" pitchFamily="18" charset="-120"/>
              <a:sym typeface="Symbol" panose="05050102010706020507" pitchFamily="18" charset="2"/>
            </a:endParaRPr>
          </a:p>
        </p:txBody>
      </p:sp>
      <p:sp>
        <p:nvSpPr>
          <p:cNvPr id="53301" name="AutoShape 52"/>
          <p:cNvSpPr>
            <a:spLocks noChangeArrowheads="1"/>
          </p:cNvSpPr>
          <p:nvPr/>
        </p:nvSpPr>
        <p:spPr bwMode="auto">
          <a:xfrm>
            <a:off x="6580188" y="50292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302" name="Line 53"/>
          <p:cNvSpPr>
            <a:spLocks noChangeShapeType="1"/>
          </p:cNvSpPr>
          <p:nvPr/>
        </p:nvSpPr>
        <p:spPr bwMode="auto">
          <a:xfrm>
            <a:off x="7010400" y="4953000"/>
            <a:ext cx="0" cy="5334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303" name="Oval 54"/>
          <p:cNvSpPr>
            <a:spLocks noChangeArrowheads="1"/>
          </p:cNvSpPr>
          <p:nvPr/>
        </p:nvSpPr>
        <p:spPr bwMode="auto">
          <a:xfrm>
            <a:off x="6553200" y="54864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304" name="Line 55"/>
          <p:cNvSpPr>
            <a:spLocks noChangeShapeType="1"/>
          </p:cNvSpPr>
          <p:nvPr/>
        </p:nvSpPr>
        <p:spPr bwMode="auto">
          <a:xfrm flipH="1">
            <a:off x="67818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305" name="Line 56"/>
          <p:cNvSpPr>
            <a:spLocks noChangeShapeType="1"/>
          </p:cNvSpPr>
          <p:nvPr/>
        </p:nvSpPr>
        <p:spPr bwMode="auto">
          <a:xfrm>
            <a:off x="70104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3306" name="Rectangle 57"/>
          <p:cNvSpPr>
            <a:spLocks noChangeArrowheads="1"/>
          </p:cNvSpPr>
          <p:nvPr/>
        </p:nvSpPr>
        <p:spPr bwMode="auto">
          <a:xfrm>
            <a:off x="6705600" y="57150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3307" name="Line 58"/>
          <p:cNvSpPr>
            <a:spLocks noChangeShapeType="1"/>
          </p:cNvSpPr>
          <p:nvPr/>
        </p:nvSpPr>
        <p:spPr bwMode="auto">
          <a:xfrm>
            <a:off x="7391400" y="6172200"/>
            <a:ext cx="811213"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308" name="Rectangle 59"/>
          <p:cNvSpPr>
            <a:spLocks noChangeArrowheads="1"/>
          </p:cNvSpPr>
          <p:nvPr/>
        </p:nvSpPr>
        <p:spPr bwMode="auto">
          <a:xfrm>
            <a:off x="83058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Z</a:t>
            </a:r>
            <a:endParaRPr lang="en-US" altLang="zh-TW" sz="5400">
              <a:ea typeface="新細明體" panose="02020500000000000000" pitchFamily="18" charset="-120"/>
            </a:endParaRPr>
          </a:p>
        </p:txBody>
      </p:sp>
      <p:sp>
        <p:nvSpPr>
          <p:cNvPr id="53309" name="Rectangle 60"/>
          <p:cNvSpPr>
            <a:spLocks noChangeArrowheads="1"/>
          </p:cNvSpPr>
          <p:nvPr/>
        </p:nvSpPr>
        <p:spPr bwMode="auto">
          <a:xfrm>
            <a:off x="5943600" y="5638800"/>
            <a:ext cx="349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CN" sz="1400">
                <a:ea typeface="SimSun" panose="02010600030101010101" pitchFamily="2" charset="-122"/>
                <a:sym typeface="Symbol" panose="05050102010706020507" pitchFamily="18" charset="2"/>
              </a:rPr>
              <a:t></a:t>
            </a:r>
          </a:p>
          <a:p>
            <a:pPr eaLnBrk="1" hangingPunct="1"/>
            <a:r>
              <a:rPr lang="en-US" altLang="zh-CN" sz="1400">
                <a:ea typeface="SimSun" panose="02010600030101010101" pitchFamily="2" charset="-122"/>
                <a:sym typeface="Symbol" panose="05050102010706020507" pitchFamily="18" charset="2"/>
              </a:rPr>
              <a:t></a:t>
            </a:r>
            <a:endParaRPr lang="en-US" altLang="zh-TW" sz="1400">
              <a:ea typeface="新細明體" panose="02020500000000000000" pitchFamily="18" charset="-120"/>
              <a:sym typeface="Symbol" panose="05050102010706020507" pitchFamily="18" charset="2"/>
            </a:endParaRPr>
          </a:p>
        </p:txBody>
      </p:sp>
      <p:sp>
        <p:nvSpPr>
          <p:cNvPr id="53310" name="AutoShape 61"/>
          <p:cNvSpPr>
            <a:spLocks noChangeArrowheads="1"/>
          </p:cNvSpPr>
          <p:nvPr/>
        </p:nvSpPr>
        <p:spPr bwMode="auto">
          <a:xfrm>
            <a:off x="5867400" y="5715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311" name="Line 62"/>
          <p:cNvSpPr>
            <a:spLocks noChangeShapeType="1"/>
          </p:cNvSpPr>
          <p:nvPr/>
        </p:nvSpPr>
        <p:spPr bwMode="auto">
          <a:xfrm flipH="1">
            <a:off x="5715000" y="6172200"/>
            <a:ext cx="838200"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3312" name="Rectangle 63"/>
          <p:cNvSpPr>
            <a:spLocks noChangeArrowheads="1"/>
          </p:cNvSpPr>
          <p:nvPr/>
        </p:nvSpPr>
        <p:spPr bwMode="auto">
          <a:xfrm>
            <a:off x="51816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Y</a:t>
            </a:r>
            <a:endParaRPr lang="en-US" altLang="zh-TW" sz="5400">
              <a:ea typeface="新細明體" panose="02020500000000000000" pitchFamily="18" charset="-120"/>
            </a:endParaRPr>
          </a:p>
        </p:txBody>
      </p:sp>
      <p:sp>
        <p:nvSpPr>
          <p:cNvPr id="53313" name="Rectangle 64"/>
          <p:cNvSpPr>
            <a:spLocks noChangeArrowheads="1"/>
          </p:cNvSpPr>
          <p:nvPr/>
        </p:nvSpPr>
        <p:spPr bwMode="auto">
          <a:xfrm>
            <a:off x="7162800" y="51054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X</a:t>
            </a:r>
            <a:endParaRPr lang="en-US" altLang="zh-TW" sz="5400">
              <a:ea typeface="新細明體" panose="02020500000000000000" pitchFamily="18" charset="-120"/>
            </a:endParaRPr>
          </a:p>
        </p:txBody>
      </p:sp>
      <p:sp>
        <p:nvSpPr>
          <p:cNvPr id="53314" name="Oval 65"/>
          <p:cNvSpPr>
            <a:spLocks noChangeArrowheads="1"/>
          </p:cNvSpPr>
          <p:nvPr/>
        </p:nvSpPr>
        <p:spPr bwMode="auto">
          <a:xfrm>
            <a:off x="51054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315" name="Oval 66"/>
          <p:cNvSpPr>
            <a:spLocks noChangeArrowheads="1"/>
          </p:cNvSpPr>
          <p:nvPr/>
        </p:nvSpPr>
        <p:spPr bwMode="auto">
          <a:xfrm>
            <a:off x="82296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3316" name="Rectangle 67"/>
          <p:cNvSpPr>
            <a:spLocks noChangeArrowheads="1"/>
          </p:cNvSpPr>
          <p:nvPr/>
        </p:nvSpPr>
        <p:spPr bwMode="auto">
          <a:xfrm>
            <a:off x="7467600" y="1447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
        <p:nvSpPr>
          <p:cNvPr id="254020" name="Text Box 68"/>
          <p:cNvSpPr txBox="1">
            <a:spLocks noChangeArrowheads="1"/>
          </p:cNvSpPr>
          <p:nvPr/>
        </p:nvSpPr>
        <p:spPr bwMode="auto">
          <a:xfrm>
            <a:off x="342900" y="1600200"/>
            <a:ext cx="42703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a:latin typeface="Times New Roman" panose="02020603050405020304" pitchFamily="18" charset="0"/>
                <a:ea typeface="新細明體" panose="02020500000000000000" pitchFamily="18" charset="-120"/>
              </a:rPr>
              <a:t>Take a large base field</a:t>
            </a:r>
          </a:p>
          <a:p>
            <a:pPr eaLnBrk="1" hangingPunct="1"/>
            <a:r>
              <a:rPr lang="en-US" altLang="zh-TW" sz="2400" i="1">
                <a:latin typeface="Times New Roman" panose="02020603050405020304" pitchFamily="18" charset="0"/>
                <a:ea typeface="新細明體" panose="02020500000000000000" pitchFamily="18" charset="-120"/>
              </a:rPr>
              <a:t>F</a:t>
            </a:r>
            <a:r>
              <a:rPr lang="en-US" altLang="zh-TW" sz="2400">
                <a:latin typeface="Times New Roman" panose="02020603050405020304" pitchFamily="18" charset="0"/>
                <a:ea typeface="新細明體" panose="02020500000000000000" pitchFamily="18" charset="-120"/>
              </a:rPr>
              <a:t> = {0, 1, …, </a:t>
            </a:r>
            <a:r>
              <a:rPr lang="en-US" altLang="zh-CN" sz="2400">
                <a:latin typeface="Times New Roman" panose="02020603050405020304" pitchFamily="18" charset="0"/>
                <a:ea typeface="SimSun" panose="02010600030101010101" pitchFamily="2" charset="-122"/>
                <a:sym typeface="Symbol" panose="05050102010706020507" pitchFamily="18" charset="2"/>
              </a:rPr>
              <a:t>, …, , … }</a:t>
            </a:r>
            <a:endParaRPr lang="en-US" altLang="zh-TW" sz="2400">
              <a:latin typeface="Times New Roman" panose="02020603050405020304" pitchFamily="18" charset="0"/>
              <a:ea typeface="新細明體" panose="02020500000000000000" pitchFamily="18" charset="-120"/>
              <a:sym typeface="Symbol" panose="05050102010706020507" pitchFamily="18" charset="2"/>
            </a:endParaRPr>
          </a:p>
        </p:txBody>
      </p:sp>
      <p:sp>
        <p:nvSpPr>
          <p:cNvPr id="53318" name="Rectangle 69"/>
          <p:cNvSpPr>
            <a:spLocks noChangeArrowheads="1"/>
          </p:cNvSpPr>
          <p:nvPr/>
        </p:nvSpPr>
        <p:spPr bwMode="auto">
          <a:xfrm>
            <a:off x="7772400" y="5638800"/>
            <a:ext cx="349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CN" sz="1400">
                <a:ea typeface="SimSun" panose="02010600030101010101" pitchFamily="2" charset="-122"/>
                <a:sym typeface="Symbol" panose="05050102010706020507" pitchFamily="18" charset="2"/>
              </a:rPr>
              <a:t></a:t>
            </a:r>
          </a:p>
          <a:p>
            <a:pPr eaLnBrk="1" hangingPunct="1"/>
            <a:r>
              <a:rPr lang="en-US" altLang="zh-CN" sz="1400">
                <a:ea typeface="SimSun" panose="02010600030101010101" pitchFamily="2" charset="-122"/>
                <a:sym typeface="Symbol" panose="05050102010706020507" pitchFamily="18" charset="2"/>
              </a:rPr>
              <a:t></a:t>
            </a:r>
            <a:endParaRPr lang="en-US" altLang="zh-TW" sz="1400">
              <a:ea typeface="新細明體" panose="02020500000000000000" pitchFamily="18" charset="-120"/>
              <a:sym typeface="Symbol" panose="05050102010706020507" pitchFamily="18" charset="2"/>
            </a:endParaRPr>
          </a:p>
        </p:txBody>
      </p:sp>
      <p:sp>
        <p:nvSpPr>
          <p:cNvPr id="53319" name="AutoShape 70"/>
          <p:cNvSpPr>
            <a:spLocks noChangeArrowheads="1"/>
          </p:cNvSpPr>
          <p:nvPr/>
        </p:nvSpPr>
        <p:spPr bwMode="auto">
          <a:xfrm>
            <a:off x="7696200" y="5715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期版面配置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C3CCBFF2-8CC6-4914-B138-BBD8963D2087}"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35843" name="頁尾版面配置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3584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44C41005-060C-4CB5-AA9F-EC1D2193E7D7}" type="slidenum">
              <a:rPr lang="zh-TW" altLang="en-US" sz="1400"/>
              <a:pPr eaLnBrk="1" hangingPunct="1"/>
              <a:t>2</a:t>
            </a:fld>
            <a:endParaRPr lang="en-US" altLang="zh-TW" sz="1400"/>
          </a:p>
        </p:txBody>
      </p:sp>
      <p:sp>
        <p:nvSpPr>
          <p:cNvPr id="35845" name="Rectangle 6"/>
          <p:cNvSpPr>
            <a:spLocks noChangeArrowheads="1"/>
          </p:cNvSpPr>
          <p:nvPr/>
        </p:nvSpPr>
        <p:spPr bwMode="auto">
          <a:xfrm>
            <a:off x="0" y="0"/>
            <a:ext cx="9144000" cy="6858000"/>
          </a:xfrm>
          <a:prstGeom prst="rect">
            <a:avLst/>
          </a:prstGeom>
          <a:solidFill>
            <a:srgbClr val="EFECA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5846" name="Rectangle 2"/>
          <p:cNvSpPr>
            <a:spLocks noChangeArrowheads="1"/>
          </p:cNvSpPr>
          <p:nvPr/>
        </p:nvSpPr>
        <p:spPr bwMode="auto">
          <a:xfrm>
            <a:off x="457200" y="1524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3600">
              <a:solidFill>
                <a:schemeClr val="accent2"/>
              </a:solidFill>
              <a:ea typeface="新細明體" panose="02020500000000000000" pitchFamily="18" charset="-120"/>
            </a:endParaRPr>
          </a:p>
        </p:txBody>
      </p:sp>
      <p:sp>
        <p:nvSpPr>
          <p:cNvPr id="35847" name="Text Box 4"/>
          <p:cNvSpPr txBox="1">
            <a:spLocks noChangeArrowheads="1"/>
          </p:cNvSpPr>
          <p:nvPr/>
        </p:nvSpPr>
        <p:spPr bwMode="auto">
          <a:xfrm>
            <a:off x="1219200" y="2209800"/>
            <a:ext cx="7239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en-US" altLang="zh-TW" sz="3200">
              <a:solidFill>
                <a:schemeClr val="accent2"/>
              </a:solidFill>
              <a:latin typeface="Comic Sans MS" panose="030F0702030302020204" pitchFamily="66" charset="0"/>
              <a:ea typeface="新細明體" panose="02020500000000000000" pitchFamily="18" charset="-120"/>
            </a:endParaRPr>
          </a:p>
          <a:p>
            <a:pPr eaLnBrk="1" hangingPunct="1">
              <a:buSzPct val="80000"/>
              <a:buFont typeface="Wingdings" panose="05000000000000000000" pitchFamily="2" charset="2"/>
              <a:buChar char="l"/>
            </a:pPr>
            <a:r>
              <a:rPr lang="en-US" altLang="zh-TW" sz="3200">
                <a:solidFill>
                  <a:schemeClr val="accent2"/>
                </a:solidFill>
                <a:latin typeface="Comic Sans MS" panose="030F0702030302020204" pitchFamily="66" charset="0"/>
                <a:ea typeface="新細明體" panose="02020500000000000000" pitchFamily="18" charset="-120"/>
              </a:rPr>
              <a:t>     The basic theory</a:t>
            </a:r>
          </a:p>
          <a:p>
            <a:pPr eaLnBrk="1" hangingPunct="1">
              <a:buSzPct val="80000"/>
              <a:buFont typeface="Wingdings" panose="05000000000000000000" pitchFamily="2" charset="2"/>
              <a:buChar char="l"/>
            </a:pPr>
            <a:r>
              <a:rPr lang="en-US" altLang="zh-TW" sz="3200">
                <a:solidFill>
                  <a:schemeClr val="accent2"/>
                </a:solidFill>
                <a:latin typeface="Comic Sans MS" panose="030F0702030302020204" pitchFamily="66" charset="0"/>
                <a:ea typeface="新細明體" panose="02020500000000000000" pitchFamily="18" charset="-120"/>
              </a:rPr>
              <a:t>     Exemplifying applications</a:t>
            </a:r>
          </a:p>
          <a:p>
            <a:pPr eaLnBrk="1" hangingPunct="1">
              <a:buSzPct val="80000"/>
              <a:buFont typeface="Wingdings" panose="05000000000000000000" pitchFamily="2" charset="2"/>
              <a:buChar char="l"/>
            </a:pPr>
            <a:r>
              <a:rPr lang="en-US" altLang="zh-TW" sz="3200">
                <a:solidFill>
                  <a:schemeClr val="accent2"/>
                </a:solidFill>
                <a:latin typeface="Comic Sans MS" panose="030F0702030302020204" pitchFamily="66" charset="0"/>
                <a:ea typeface="新細明體" panose="02020500000000000000" pitchFamily="18" charset="-120"/>
              </a:rPr>
              <a:t>     A little mathematical philosophy</a:t>
            </a:r>
          </a:p>
        </p:txBody>
      </p:sp>
      <p:sp>
        <p:nvSpPr>
          <p:cNvPr id="35848" name="Rectangle 7"/>
          <p:cNvSpPr>
            <a:spLocks noGrp="1" noChangeArrowheads="1"/>
          </p:cNvSpPr>
          <p:nvPr>
            <p:ph type="ctrTitle"/>
          </p:nvPr>
        </p:nvSpPr>
        <p:spPr>
          <a:xfrm>
            <a:off x="914400" y="1371600"/>
            <a:ext cx="7239000" cy="1066800"/>
          </a:xfrm>
          <a:noFill/>
        </p:spPr>
        <p:txBody>
          <a:bodyPr/>
          <a:lstStyle/>
          <a:p>
            <a:pPr eaLnBrk="1" hangingPunct="1"/>
            <a:r>
              <a:rPr lang="en-US" altLang="zh-TW" b="1" smtClean="0">
                <a:solidFill>
                  <a:schemeClr val="accent2"/>
                </a:solidFill>
                <a:latin typeface="Comic Sans MS" panose="030F0702030302020204" pitchFamily="66" charset="0"/>
                <a:ea typeface="新細明體" panose="02020500000000000000" pitchFamily="18" charset="-120"/>
              </a:rPr>
              <a:t>Linear Network Coding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F2A88A16-6174-45A7-8089-8EBCE5C1EC89}"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54275"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5427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3BFB70B5-76C2-455D-B829-3DFE723290D0}" type="slidenum">
              <a:rPr lang="zh-TW" altLang="en-US" sz="1400"/>
              <a:pPr eaLnBrk="1" hangingPunct="1"/>
              <a:t>20</a:t>
            </a:fld>
            <a:endParaRPr lang="en-US" altLang="zh-TW" sz="1400"/>
          </a:p>
        </p:txBody>
      </p:sp>
      <p:sp>
        <p:nvSpPr>
          <p:cNvPr id="54277" name="Rectangle 2"/>
          <p:cNvSpPr>
            <a:spLocks noGrp="1" noChangeArrowheads="1"/>
          </p:cNvSpPr>
          <p:nvPr>
            <p:ph type="title"/>
          </p:nvPr>
        </p:nvSpPr>
        <p:spPr>
          <a:xfrm>
            <a:off x="76200" y="152400"/>
            <a:ext cx="8915400" cy="838200"/>
          </a:xfrm>
        </p:spPr>
        <p:txBody>
          <a:bodyPr/>
          <a:lstStyle/>
          <a:p>
            <a:pPr eaLnBrk="1" hangingPunct="1"/>
            <a:r>
              <a:rPr lang="en-US" altLang="zh-TW" sz="3200" smtClean="0">
                <a:solidFill>
                  <a:schemeClr val="accent2"/>
                </a:solidFill>
                <a:ea typeface="新細明體" panose="02020500000000000000" pitchFamily="18" charset="-120"/>
              </a:rPr>
              <a:t>Do global encoding kernels </a:t>
            </a:r>
            <a:r>
              <a:rPr lang="en-US" altLang="zh-TW" sz="3200" smtClean="0">
                <a:solidFill>
                  <a:schemeClr val="tx1"/>
                </a:solidFill>
                <a:ea typeface="新細明體" panose="02020500000000000000" pitchFamily="18" charset="-120"/>
              </a:rPr>
              <a:t>span full rank</a:t>
            </a:r>
            <a:r>
              <a:rPr lang="en-US" altLang="zh-TW" sz="3200" smtClean="0">
                <a:solidFill>
                  <a:schemeClr val="accent2"/>
                </a:solidFill>
                <a:ea typeface="新細明體" panose="02020500000000000000" pitchFamily="18" charset="-120"/>
              </a:rPr>
              <a:t>?</a:t>
            </a:r>
          </a:p>
        </p:txBody>
      </p:sp>
      <p:sp>
        <p:nvSpPr>
          <p:cNvPr id="54278" name="Text Box 3"/>
          <p:cNvSpPr txBox="1">
            <a:spLocks noChangeArrowheads="1"/>
          </p:cNvSpPr>
          <p:nvPr/>
        </p:nvSpPr>
        <p:spPr bwMode="auto">
          <a:xfrm>
            <a:off x="533400" y="1495425"/>
            <a:ext cx="830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solidFill>
                  <a:schemeClr val="accent2"/>
                </a:solidFill>
                <a:latin typeface="Times New Roman" panose="02020603050405020304" pitchFamily="18" charset="0"/>
                <a:ea typeface="新細明體" panose="02020500000000000000" pitchFamily="18" charset="-120"/>
              </a:rPr>
              <a:t>Fixed linear network coding</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When the base field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F</a:t>
            </a:r>
            <a:r>
              <a:rPr lang="en-US" altLang="zh-TW" sz="2400">
                <a:latin typeface="Times New Roman" panose="02020603050405020304" pitchFamily="18" charset="0"/>
                <a:ea typeface="新細明體" panose="02020500000000000000" pitchFamily="18" charset="-120"/>
                <a:sym typeface="Symbol" panose="05050102010706020507" pitchFamily="18" charset="2"/>
              </a:rPr>
              <a:t> is large enough,</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we can construct</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 optimal</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linear network codes so that global encoding kernels span as</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high ranks as possible.</a:t>
            </a:r>
          </a:p>
        </p:txBody>
      </p:sp>
      <p:sp>
        <p:nvSpPr>
          <p:cNvPr id="54279" name="Text Box 4"/>
          <p:cNvSpPr txBox="1">
            <a:spLocks noChangeArrowheads="1"/>
          </p:cNvSpPr>
          <p:nvPr/>
        </p:nvSpPr>
        <p:spPr bwMode="auto">
          <a:xfrm>
            <a:off x="533400" y="3460750"/>
            <a:ext cx="807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solidFill>
                  <a:schemeClr val="accent2"/>
                </a:solidFill>
                <a:latin typeface="Times New Roman" panose="02020603050405020304" pitchFamily="18" charset="0"/>
                <a:ea typeface="新細明體" panose="02020500000000000000" pitchFamily="18" charset="-120"/>
              </a:rPr>
              <a:t>Random (linear) network coding</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When the base field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F</a:t>
            </a:r>
            <a:r>
              <a:rPr lang="en-US" altLang="zh-TW" sz="2400">
                <a:latin typeface="Times New Roman" panose="02020603050405020304" pitchFamily="18" charset="0"/>
                <a:ea typeface="新細明體" panose="02020500000000000000" pitchFamily="18" charset="-120"/>
                <a:sym typeface="Symbol" panose="05050102010706020507" pitchFamily="18" charset="2"/>
              </a:rPr>
              <a:t> is large enough, a randomly generated</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linear network code is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optimal</a:t>
            </a:r>
            <a:r>
              <a:rPr lang="en-US" altLang="zh-TW" sz="2400">
                <a:latin typeface="Times New Roman" panose="02020603050405020304" pitchFamily="18" charset="0"/>
                <a:ea typeface="新細明體" panose="02020500000000000000" pitchFamily="18" charset="-120"/>
                <a:sym typeface="Symbol" panose="05050102010706020507" pitchFamily="18" charset="2"/>
              </a:rPr>
              <a:t> with probability close to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6200"/>
            <a:ext cx="9144000" cy="758825"/>
          </a:xfrm>
        </p:spPr>
        <p:txBody>
          <a:bodyPr/>
          <a:lstStyle/>
          <a:p>
            <a:pPr eaLnBrk="1" hangingPunct="1"/>
            <a:r>
              <a:rPr lang="en-US" altLang="zh-TW" sz="3200" smtClean="0">
                <a:solidFill>
                  <a:schemeClr val="accent2"/>
                </a:solidFill>
                <a:ea typeface="新細明體" panose="02020500000000000000" pitchFamily="18" charset="-120"/>
              </a:rPr>
              <a:t>Recall decoding by global encoding kernels</a:t>
            </a:r>
          </a:p>
        </p:txBody>
      </p:sp>
      <p:sp>
        <p:nvSpPr>
          <p:cNvPr id="55299" name="Line 3"/>
          <p:cNvSpPr>
            <a:spLocks noChangeShapeType="1"/>
          </p:cNvSpPr>
          <p:nvPr/>
        </p:nvSpPr>
        <p:spPr bwMode="auto">
          <a:xfrm flipH="1">
            <a:off x="5562600" y="2424113"/>
            <a:ext cx="1017588" cy="6238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00" name="Line 4"/>
          <p:cNvSpPr>
            <a:spLocks noChangeShapeType="1"/>
          </p:cNvSpPr>
          <p:nvPr/>
        </p:nvSpPr>
        <p:spPr bwMode="auto">
          <a:xfrm>
            <a:off x="7315200" y="2398713"/>
            <a:ext cx="1017588" cy="62706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5301" name="Group 5"/>
          <p:cNvGrpSpPr>
            <a:grpSpLocks/>
          </p:cNvGrpSpPr>
          <p:nvPr/>
        </p:nvGrpSpPr>
        <p:grpSpPr bwMode="auto">
          <a:xfrm>
            <a:off x="6705600" y="990600"/>
            <a:ext cx="457200" cy="685800"/>
            <a:chOff x="4207" y="1104"/>
            <a:chExt cx="288" cy="336"/>
          </a:xfrm>
        </p:grpSpPr>
        <p:sp>
          <p:nvSpPr>
            <p:cNvPr id="55370" name="Line 6"/>
            <p:cNvSpPr>
              <a:spLocks noChangeShapeType="1"/>
            </p:cNvSpPr>
            <p:nvPr/>
          </p:nvSpPr>
          <p:spPr bwMode="auto">
            <a:xfrm flipH="1">
              <a:off x="4207"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71" name="Line 7"/>
            <p:cNvSpPr>
              <a:spLocks noChangeShapeType="1"/>
            </p:cNvSpPr>
            <p:nvPr/>
          </p:nvSpPr>
          <p:spPr bwMode="auto">
            <a:xfrm flipH="1">
              <a:off x="4495" y="1104"/>
              <a:ext cx="0" cy="336"/>
            </a:xfrm>
            <a:prstGeom prst="line">
              <a:avLst/>
            </a:prstGeom>
            <a:noFill/>
            <a:ln w="19050">
              <a:solidFill>
                <a:schemeClr val="accent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5302" name="Oval 8"/>
          <p:cNvSpPr>
            <a:spLocks noChangeArrowheads="1"/>
          </p:cNvSpPr>
          <p:nvPr/>
        </p:nvSpPr>
        <p:spPr bwMode="auto">
          <a:xfrm>
            <a:off x="5132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03" name="Rectangle 9"/>
          <p:cNvSpPr>
            <a:spLocks noChangeArrowheads="1"/>
          </p:cNvSpPr>
          <p:nvPr/>
        </p:nvSpPr>
        <p:spPr bwMode="auto">
          <a:xfrm>
            <a:off x="6400800" y="1676400"/>
            <a:ext cx="1066800" cy="762000"/>
          </a:xfrm>
          <a:prstGeom prst="rect">
            <a:avLst/>
          </a:prstGeom>
          <a:solidFill>
            <a:schemeClr val="bg1"/>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2400">
              <a:ea typeface="新細明體" panose="02020500000000000000" pitchFamily="18" charset="-120"/>
            </a:endParaRPr>
          </a:p>
        </p:txBody>
      </p:sp>
      <p:sp>
        <p:nvSpPr>
          <p:cNvPr id="55304" name="Line 10"/>
          <p:cNvSpPr>
            <a:spLocks noChangeShapeType="1"/>
          </p:cNvSpPr>
          <p:nvPr/>
        </p:nvSpPr>
        <p:spPr bwMode="auto">
          <a:xfrm flipH="1">
            <a:off x="64770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05" name="Line 11"/>
          <p:cNvSpPr>
            <a:spLocks noChangeShapeType="1"/>
          </p:cNvSpPr>
          <p:nvPr/>
        </p:nvSpPr>
        <p:spPr bwMode="auto">
          <a:xfrm>
            <a:off x="7162800" y="175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06" name="Line 12"/>
          <p:cNvSpPr>
            <a:spLocks noChangeShapeType="1"/>
          </p:cNvSpPr>
          <p:nvPr/>
        </p:nvSpPr>
        <p:spPr bwMode="auto">
          <a:xfrm flipH="1">
            <a:off x="65532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07" name="Line 13"/>
          <p:cNvSpPr>
            <a:spLocks noChangeShapeType="1"/>
          </p:cNvSpPr>
          <p:nvPr/>
        </p:nvSpPr>
        <p:spPr bwMode="auto">
          <a:xfrm>
            <a:off x="6781800" y="1752600"/>
            <a:ext cx="5334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08" name="Rectangle 14"/>
          <p:cNvSpPr>
            <a:spLocks noChangeArrowheads="1"/>
          </p:cNvSpPr>
          <p:nvPr/>
        </p:nvSpPr>
        <p:spPr bwMode="auto">
          <a:xfrm>
            <a:off x="64008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5309" name="Rectangle 15"/>
          <p:cNvSpPr>
            <a:spLocks noChangeArrowheads="1"/>
          </p:cNvSpPr>
          <p:nvPr/>
        </p:nvSpPr>
        <p:spPr bwMode="auto">
          <a:xfrm>
            <a:off x="7239000" y="1905000"/>
            <a:ext cx="2444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a:t>
            </a:r>
            <a:endParaRPr lang="en-US" altLang="zh-TW" sz="3200">
              <a:ea typeface="新細明體" panose="02020500000000000000" pitchFamily="18" charset="-120"/>
            </a:endParaRPr>
          </a:p>
        </p:txBody>
      </p:sp>
      <p:sp>
        <p:nvSpPr>
          <p:cNvPr id="55310" name="Rectangle 16"/>
          <p:cNvSpPr>
            <a:spLocks noChangeArrowheads="1"/>
          </p:cNvSpPr>
          <p:nvPr/>
        </p:nvSpPr>
        <p:spPr bwMode="auto">
          <a:xfrm>
            <a:off x="6705600" y="2057400"/>
            <a:ext cx="609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0   0</a:t>
            </a:r>
            <a:endParaRPr lang="en-US" altLang="zh-TW" sz="3200">
              <a:ea typeface="新細明體" panose="02020500000000000000" pitchFamily="18" charset="-120"/>
            </a:endParaRPr>
          </a:p>
        </p:txBody>
      </p:sp>
      <p:sp>
        <p:nvSpPr>
          <p:cNvPr id="55311" name="Oval 17"/>
          <p:cNvSpPr>
            <a:spLocks noChangeArrowheads="1"/>
          </p:cNvSpPr>
          <p:nvPr/>
        </p:nvSpPr>
        <p:spPr bwMode="auto">
          <a:xfrm>
            <a:off x="7799388" y="30480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12" name="Oval 18"/>
          <p:cNvSpPr>
            <a:spLocks noChangeArrowheads="1"/>
          </p:cNvSpPr>
          <p:nvPr/>
        </p:nvSpPr>
        <p:spPr bwMode="auto">
          <a:xfrm>
            <a:off x="6503988" y="41148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13" name="Rectangle 19"/>
          <p:cNvSpPr>
            <a:spLocks noChangeArrowheads="1"/>
          </p:cNvSpPr>
          <p:nvPr/>
        </p:nvSpPr>
        <p:spPr bwMode="auto">
          <a:xfrm>
            <a:off x="49799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T</a:t>
            </a:r>
            <a:endParaRPr lang="en-US" altLang="zh-TW" sz="5400">
              <a:ea typeface="新細明體" panose="02020500000000000000" pitchFamily="18" charset="-120"/>
            </a:endParaRPr>
          </a:p>
        </p:txBody>
      </p:sp>
      <p:sp>
        <p:nvSpPr>
          <p:cNvPr id="55314" name="Rectangle 20"/>
          <p:cNvSpPr>
            <a:spLocks noChangeArrowheads="1"/>
          </p:cNvSpPr>
          <p:nvPr/>
        </p:nvSpPr>
        <p:spPr bwMode="auto">
          <a:xfrm>
            <a:off x="8485188" y="2743200"/>
            <a:ext cx="433387"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U</a:t>
            </a:r>
            <a:endParaRPr lang="en-US" altLang="zh-TW" sz="5400">
              <a:ea typeface="新細明體" panose="02020500000000000000" pitchFamily="18" charset="-120"/>
            </a:endParaRPr>
          </a:p>
        </p:txBody>
      </p:sp>
      <p:sp>
        <p:nvSpPr>
          <p:cNvPr id="55315" name="Rectangle 21"/>
          <p:cNvSpPr>
            <a:spLocks noChangeArrowheads="1"/>
          </p:cNvSpPr>
          <p:nvPr/>
        </p:nvSpPr>
        <p:spPr bwMode="auto">
          <a:xfrm>
            <a:off x="6732588" y="3657600"/>
            <a:ext cx="457200"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W</a:t>
            </a:r>
            <a:endParaRPr lang="en-US" altLang="zh-TW" sz="5400">
              <a:ea typeface="新細明體" panose="02020500000000000000" pitchFamily="18" charset="-120"/>
            </a:endParaRPr>
          </a:p>
        </p:txBody>
      </p:sp>
      <p:sp>
        <p:nvSpPr>
          <p:cNvPr id="55316" name="Line 22"/>
          <p:cNvSpPr>
            <a:spLocks noChangeShapeType="1"/>
          </p:cNvSpPr>
          <p:nvPr/>
        </p:nvSpPr>
        <p:spPr bwMode="auto">
          <a:xfrm flipH="1">
            <a:off x="5360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17" name="Line 23"/>
          <p:cNvSpPr>
            <a:spLocks noChangeShapeType="1"/>
          </p:cNvSpPr>
          <p:nvPr/>
        </p:nvSpPr>
        <p:spPr bwMode="auto">
          <a:xfrm>
            <a:off x="5589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18" name="Line 24"/>
          <p:cNvSpPr>
            <a:spLocks noChangeShapeType="1"/>
          </p:cNvSpPr>
          <p:nvPr/>
        </p:nvSpPr>
        <p:spPr bwMode="auto">
          <a:xfrm flipH="1">
            <a:off x="80279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19" name="Line 25"/>
          <p:cNvSpPr>
            <a:spLocks noChangeShapeType="1"/>
          </p:cNvSpPr>
          <p:nvPr/>
        </p:nvSpPr>
        <p:spPr bwMode="auto">
          <a:xfrm>
            <a:off x="8256588" y="31242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20" name="Line 26"/>
          <p:cNvSpPr>
            <a:spLocks noChangeShapeType="1"/>
          </p:cNvSpPr>
          <p:nvPr/>
        </p:nvSpPr>
        <p:spPr bwMode="auto">
          <a:xfrm>
            <a:off x="5894388" y="3810000"/>
            <a:ext cx="735012" cy="3810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21" name="Line 27"/>
          <p:cNvSpPr>
            <a:spLocks noChangeShapeType="1"/>
          </p:cNvSpPr>
          <p:nvPr/>
        </p:nvSpPr>
        <p:spPr bwMode="auto">
          <a:xfrm flipH="1" flipV="1">
            <a:off x="67325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22" name="Line 28"/>
          <p:cNvSpPr>
            <a:spLocks noChangeShapeType="1"/>
          </p:cNvSpPr>
          <p:nvPr/>
        </p:nvSpPr>
        <p:spPr bwMode="auto">
          <a:xfrm flipV="1">
            <a:off x="7037388" y="4267200"/>
            <a:ext cx="228600" cy="609600"/>
          </a:xfrm>
          <a:prstGeom prst="line">
            <a:avLst/>
          </a:prstGeom>
          <a:noFill/>
          <a:ln w="9525">
            <a:solidFill>
              <a:srgbClr val="3333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23" name="Line 29"/>
          <p:cNvSpPr>
            <a:spLocks noChangeShapeType="1"/>
          </p:cNvSpPr>
          <p:nvPr/>
        </p:nvSpPr>
        <p:spPr bwMode="auto">
          <a:xfrm flipH="1">
            <a:off x="7315200" y="3810000"/>
            <a:ext cx="636588" cy="457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24" name="Line 30"/>
          <p:cNvSpPr>
            <a:spLocks noChangeShapeType="1"/>
          </p:cNvSpPr>
          <p:nvPr/>
        </p:nvSpPr>
        <p:spPr bwMode="auto">
          <a:xfrm flipH="1">
            <a:off x="8458200" y="3810000"/>
            <a:ext cx="0" cy="2362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25" name="Rectangle 31"/>
          <p:cNvSpPr>
            <a:spLocks noChangeArrowheads="1"/>
          </p:cNvSpPr>
          <p:nvPr/>
        </p:nvSpPr>
        <p:spPr bwMode="auto">
          <a:xfrm>
            <a:off x="5284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5326" name="Rectangle 32"/>
          <p:cNvSpPr>
            <a:spLocks noChangeArrowheads="1"/>
          </p:cNvSpPr>
          <p:nvPr/>
        </p:nvSpPr>
        <p:spPr bwMode="auto">
          <a:xfrm>
            <a:off x="7951788" y="32766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5327" name="Rectangle 33"/>
          <p:cNvSpPr>
            <a:spLocks noChangeArrowheads="1"/>
          </p:cNvSpPr>
          <p:nvPr/>
        </p:nvSpPr>
        <p:spPr bwMode="auto">
          <a:xfrm>
            <a:off x="6580188" y="4343400"/>
            <a:ext cx="914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5328" name="Rectangle 34"/>
          <p:cNvSpPr>
            <a:spLocks noChangeArrowheads="1"/>
          </p:cNvSpPr>
          <p:nvPr/>
        </p:nvSpPr>
        <p:spPr bwMode="auto">
          <a:xfrm>
            <a:off x="627538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5329" name="AutoShape 35"/>
          <p:cNvSpPr>
            <a:spLocks noChangeArrowheads="1"/>
          </p:cNvSpPr>
          <p:nvPr/>
        </p:nvSpPr>
        <p:spPr bwMode="auto">
          <a:xfrm>
            <a:off x="627538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30" name="Rectangle 36"/>
          <p:cNvSpPr>
            <a:spLocks noChangeArrowheads="1"/>
          </p:cNvSpPr>
          <p:nvPr/>
        </p:nvSpPr>
        <p:spPr bwMode="auto">
          <a:xfrm>
            <a:off x="7297738" y="1066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5331" name="AutoShape 37"/>
          <p:cNvSpPr>
            <a:spLocks noChangeArrowheads="1"/>
          </p:cNvSpPr>
          <p:nvPr/>
        </p:nvSpPr>
        <p:spPr bwMode="auto">
          <a:xfrm>
            <a:off x="7297738" y="990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32" name="Rectangle 38"/>
          <p:cNvSpPr>
            <a:spLocks noChangeArrowheads="1"/>
          </p:cNvSpPr>
          <p:nvPr/>
        </p:nvSpPr>
        <p:spPr bwMode="auto">
          <a:xfrm>
            <a:off x="58181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5333" name="AutoShape 39"/>
          <p:cNvSpPr>
            <a:spLocks noChangeArrowheads="1"/>
          </p:cNvSpPr>
          <p:nvPr/>
        </p:nvSpPr>
        <p:spPr bwMode="auto">
          <a:xfrm>
            <a:off x="58181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34" name="Rectangle 40"/>
          <p:cNvSpPr>
            <a:spLocks noChangeArrowheads="1"/>
          </p:cNvSpPr>
          <p:nvPr/>
        </p:nvSpPr>
        <p:spPr bwMode="auto">
          <a:xfrm>
            <a:off x="5894388" y="40528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0</a:t>
            </a:r>
          </a:p>
        </p:txBody>
      </p:sp>
      <p:sp>
        <p:nvSpPr>
          <p:cNvPr id="55335" name="AutoShape 41"/>
          <p:cNvSpPr>
            <a:spLocks noChangeArrowheads="1"/>
          </p:cNvSpPr>
          <p:nvPr/>
        </p:nvSpPr>
        <p:spPr bwMode="auto">
          <a:xfrm>
            <a:off x="58943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36" name="Rectangle 42"/>
          <p:cNvSpPr>
            <a:spLocks noChangeArrowheads="1"/>
          </p:cNvSpPr>
          <p:nvPr/>
        </p:nvSpPr>
        <p:spPr bwMode="auto">
          <a:xfrm>
            <a:off x="7799388" y="2286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5337" name="AutoShape 43"/>
          <p:cNvSpPr>
            <a:spLocks noChangeArrowheads="1"/>
          </p:cNvSpPr>
          <p:nvPr/>
        </p:nvSpPr>
        <p:spPr bwMode="auto">
          <a:xfrm>
            <a:off x="7799388" y="2209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38" name="Rectangle 44"/>
          <p:cNvSpPr>
            <a:spLocks noChangeArrowheads="1"/>
          </p:cNvSpPr>
          <p:nvPr/>
        </p:nvSpPr>
        <p:spPr bwMode="auto">
          <a:xfrm>
            <a:off x="7723188" y="41148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5339" name="AutoShape 45"/>
          <p:cNvSpPr>
            <a:spLocks noChangeArrowheads="1"/>
          </p:cNvSpPr>
          <p:nvPr/>
        </p:nvSpPr>
        <p:spPr bwMode="auto">
          <a:xfrm>
            <a:off x="7723188" y="40386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40" name="Rectangle 46"/>
          <p:cNvSpPr>
            <a:spLocks noChangeArrowheads="1"/>
          </p:cNvSpPr>
          <p:nvPr/>
        </p:nvSpPr>
        <p:spPr bwMode="auto">
          <a:xfrm>
            <a:off x="8104188" y="4953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0</a:t>
            </a:r>
          </a:p>
          <a:p>
            <a:pPr algn="ctr" eaLnBrk="1" hangingPunct="1">
              <a:spcBef>
                <a:spcPct val="0"/>
              </a:spcBef>
            </a:pPr>
            <a:r>
              <a:rPr lang="en-US" altLang="zh-TW" sz="1200">
                <a:ea typeface="新細明體" panose="02020500000000000000" pitchFamily="18" charset="-120"/>
              </a:rPr>
              <a:t>1</a:t>
            </a:r>
          </a:p>
        </p:txBody>
      </p:sp>
      <p:sp>
        <p:nvSpPr>
          <p:cNvPr id="55341" name="AutoShape 47"/>
          <p:cNvSpPr>
            <a:spLocks noChangeArrowheads="1"/>
          </p:cNvSpPr>
          <p:nvPr/>
        </p:nvSpPr>
        <p:spPr bwMode="auto">
          <a:xfrm>
            <a:off x="8104188" y="48768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42" name="Rectangle 48"/>
          <p:cNvSpPr>
            <a:spLocks noChangeArrowheads="1"/>
          </p:cNvSpPr>
          <p:nvPr/>
        </p:nvSpPr>
        <p:spPr bwMode="auto">
          <a:xfrm>
            <a:off x="6580188" y="5105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5343" name="AutoShape 49"/>
          <p:cNvSpPr>
            <a:spLocks noChangeArrowheads="1"/>
          </p:cNvSpPr>
          <p:nvPr/>
        </p:nvSpPr>
        <p:spPr bwMode="auto">
          <a:xfrm>
            <a:off x="6580188" y="50292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44" name="Line 50"/>
          <p:cNvSpPr>
            <a:spLocks noChangeShapeType="1"/>
          </p:cNvSpPr>
          <p:nvPr/>
        </p:nvSpPr>
        <p:spPr bwMode="auto">
          <a:xfrm>
            <a:off x="7010400" y="4953000"/>
            <a:ext cx="0" cy="5334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45" name="Oval 51"/>
          <p:cNvSpPr>
            <a:spLocks noChangeArrowheads="1"/>
          </p:cNvSpPr>
          <p:nvPr/>
        </p:nvSpPr>
        <p:spPr bwMode="auto">
          <a:xfrm>
            <a:off x="6553200" y="5486400"/>
            <a:ext cx="914400" cy="838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46" name="Line 52"/>
          <p:cNvSpPr>
            <a:spLocks noChangeShapeType="1"/>
          </p:cNvSpPr>
          <p:nvPr/>
        </p:nvSpPr>
        <p:spPr bwMode="auto">
          <a:xfrm flipH="1">
            <a:off x="67818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47" name="Line 53"/>
          <p:cNvSpPr>
            <a:spLocks noChangeShapeType="1"/>
          </p:cNvSpPr>
          <p:nvPr/>
        </p:nvSpPr>
        <p:spPr bwMode="auto">
          <a:xfrm>
            <a:off x="7010400" y="5562600"/>
            <a:ext cx="228600" cy="609600"/>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5348" name="Rectangle 54"/>
          <p:cNvSpPr>
            <a:spLocks noChangeArrowheads="1"/>
          </p:cNvSpPr>
          <p:nvPr/>
        </p:nvSpPr>
        <p:spPr bwMode="auto">
          <a:xfrm>
            <a:off x="6705600" y="5715000"/>
            <a:ext cx="685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400">
                <a:latin typeface="Times New Roman" panose="02020603050405020304" pitchFamily="18" charset="0"/>
                <a:ea typeface="SimSun" panose="02010600030101010101" pitchFamily="2" charset="-122"/>
              </a:rPr>
              <a:t> 1       1</a:t>
            </a:r>
            <a:endParaRPr lang="en-US" altLang="zh-TW" sz="3200">
              <a:ea typeface="新細明體" panose="02020500000000000000" pitchFamily="18" charset="-120"/>
            </a:endParaRPr>
          </a:p>
        </p:txBody>
      </p:sp>
      <p:sp>
        <p:nvSpPr>
          <p:cNvPr id="55349" name="Rectangle 55"/>
          <p:cNvSpPr>
            <a:spLocks noChangeArrowheads="1"/>
          </p:cNvSpPr>
          <p:nvPr/>
        </p:nvSpPr>
        <p:spPr bwMode="auto">
          <a:xfrm>
            <a:off x="83058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Z</a:t>
            </a:r>
            <a:endParaRPr lang="en-US" altLang="zh-TW" sz="5400">
              <a:ea typeface="新細明體" panose="02020500000000000000" pitchFamily="18" charset="-120"/>
            </a:endParaRPr>
          </a:p>
        </p:txBody>
      </p:sp>
      <p:sp>
        <p:nvSpPr>
          <p:cNvPr id="55350" name="Rectangle 56"/>
          <p:cNvSpPr>
            <a:spLocks noChangeArrowheads="1"/>
          </p:cNvSpPr>
          <p:nvPr/>
        </p:nvSpPr>
        <p:spPr bwMode="auto">
          <a:xfrm>
            <a:off x="7772400" y="5791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a:ea typeface="新細明體" panose="02020500000000000000" pitchFamily="18" charset="-120"/>
              </a:rPr>
              <a:t>1</a:t>
            </a:r>
          </a:p>
          <a:p>
            <a:pPr algn="ctr" eaLnBrk="1" hangingPunct="1">
              <a:spcBef>
                <a:spcPct val="0"/>
              </a:spcBef>
            </a:pPr>
            <a:r>
              <a:rPr lang="en-US" altLang="zh-TW" sz="1200">
                <a:ea typeface="新細明體" panose="02020500000000000000" pitchFamily="18" charset="-120"/>
              </a:rPr>
              <a:t>1</a:t>
            </a:r>
          </a:p>
        </p:txBody>
      </p:sp>
      <p:sp>
        <p:nvSpPr>
          <p:cNvPr id="55351" name="AutoShape 57"/>
          <p:cNvSpPr>
            <a:spLocks noChangeArrowheads="1"/>
          </p:cNvSpPr>
          <p:nvPr/>
        </p:nvSpPr>
        <p:spPr bwMode="auto">
          <a:xfrm>
            <a:off x="7772400" y="5715000"/>
            <a:ext cx="3048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3" name="Group 58"/>
          <p:cNvGrpSpPr>
            <a:grpSpLocks/>
          </p:cNvGrpSpPr>
          <p:nvPr/>
        </p:nvGrpSpPr>
        <p:grpSpPr bwMode="auto">
          <a:xfrm>
            <a:off x="5437188" y="4953000"/>
            <a:ext cx="779462" cy="1219200"/>
            <a:chOff x="3425" y="3120"/>
            <a:chExt cx="491" cy="768"/>
          </a:xfrm>
        </p:grpSpPr>
        <p:sp>
          <p:nvSpPr>
            <p:cNvPr id="55366" name="Rectangle 59"/>
            <p:cNvSpPr>
              <a:spLocks noChangeArrowheads="1"/>
            </p:cNvSpPr>
            <p:nvPr/>
          </p:nvSpPr>
          <p:spPr bwMode="auto">
            <a:xfrm>
              <a:off x="3425" y="316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b="1">
                  <a:ea typeface="新細明體" panose="02020500000000000000" pitchFamily="18" charset="-120"/>
                </a:rPr>
                <a:t>1</a:t>
              </a:r>
            </a:p>
            <a:p>
              <a:pPr algn="ctr" eaLnBrk="1" hangingPunct="1">
                <a:spcBef>
                  <a:spcPct val="0"/>
                </a:spcBef>
              </a:pPr>
              <a:r>
                <a:rPr lang="en-US" altLang="zh-TW" sz="1200" b="1">
                  <a:ea typeface="新細明體" panose="02020500000000000000" pitchFamily="18" charset="-120"/>
                </a:rPr>
                <a:t>0</a:t>
              </a:r>
            </a:p>
          </p:txBody>
        </p:sp>
        <p:sp>
          <p:nvSpPr>
            <p:cNvPr id="55367" name="AutoShape 60"/>
            <p:cNvSpPr>
              <a:spLocks noChangeArrowheads="1"/>
            </p:cNvSpPr>
            <p:nvPr/>
          </p:nvSpPr>
          <p:spPr bwMode="auto">
            <a:xfrm>
              <a:off x="3425" y="3120"/>
              <a:ext cx="192" cy="288"/>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68" name="Rectangle 61"/>
            <p:cNvSpPr>
              <a:spLocks noChangeArrowheads="1"/>
            </p:cNvSpPr>
            <p:nvPr/>
          </p:nvSpPr>
          <p:spPr bwMode="auto">
            <a:xfrm>
              <a:off x="3696" y="364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200" b="1">
                  <a:ea typeface="新細明體" panose="02020500000000000000" pitchFamily="18" charset="-120"/>
                </a:rPr>
                <a:t>1</a:t>
              </a:r>
            </a:p>
            <a:p>
              <a:pPr algn="ctr" eaLnBrk="1" hangingPunct="1">
                <a:spcBef>
                  <a:spcPct val="0"/>
                </a:spcBef>
              </a:pPr>
              <a:r>
                <a:rPr lang="en-US" altLang="zh-TW" sz="1200" b="1">
                  <a:ea typeface="新細明體" panose="02020500000000000000" pitchFamily="18" charset="-120"/>
                </a:rPr>
                <a:t>1</a:t>
              </a:r>
            </a:p>
          </p:txBody>
        </p:sp>
        <p:sp>
          <p:nvSpPr>
            <p:cNvPr id="55369" name="AutoShape 62"/>
            <p:cNvSpPr>
              <a:spLocks noChangeArrowheads="1"/>
            </p:cNvSpPr>
            <p:nvPr/>
          </p:nvSpPr>
          <p:spPr bwMode="auto">
            <a:xfrm>
              <a:off x="3696" y="3600"/>
              <a:ext cx="192" cy="288"/>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55353" name="Rectangle 63"/>
          <p:cNvSpPr>
            <a:spLocks noChangeArrowheads="1"/>
          </p:cNvSpPr>
          <p:nvPr/>
        </p:nvSpPr>
        <p:spPr bwMode="auto">
          <a:xfrm>
            <a:off x="5181600" y="61722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Y</a:t>
            </a:r>
            <a:endParaRPr lang="en-US" altLang="zh-TW" sz="5400">
              <a:ea typeface="新細明體" panose="02020500000000000000" pitchFamily="18" charset="-120"/>
            </a:endParaRPr>
          </a:p>
        </p:txBody>
      </p:sp>
      <p:sp>
        <p:nvSpPr>
          <p:cNvPr id="55354" name="Rectangle 64"/>
          <p:cNvSpPr>
            <a:spLocks noChangeArrowheads="1"/>
          </p:cNvSpPr>
          <p:nvPr/>
        </p:nvSpPr>
        <p:spPr bwMode="auto">
          <a:xfrm>
            <a:off x="7162800" y="5105400"/>
            <a:ext cx="433388" cy="4413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2400">
                <a:latin typeface="Times New Roman" panose="02020603050405020304" pitchFamily="18" charset="0"/>
                <a:ea typeface="SimSun" panose="02010600030101010101" pitchFamily="2" charset="-122"/>
              </a:rPr>
              <a:t> </a:t>
            </a:r>
            <a:r>
              <a:rPr lang="en-US" altLang="zh-CN" sz="2800">
                <a:latin typeface="Times New Roman" panose="02020603050405020304" pitchFamily="18" charset="0"/>
                <a:ea typeface="SimSun" panose="02010600030101010101" pitchFamily="2" charset="-122"/>
              </a:rPr>
              <a:t>X</a:t>
            </a:r>
            <a:endParaRPr lang="en-US" altLang="zh-TW" sz="5400">
              <a:ea typeface="新細明體" panose="02020500000000000000" pitchFamily="18" charset="-120"/>
            </a:endParaRPr>
          </a:p>
        </p:txBody>
      </p:sp>
      <p:grpSp>
        <p:nvGrpSpPr>
          <p:cNvPr id="55355" name="Group 65"/>
          <p:cNvGrpSpPr>
            <a:grpSpLocks/>
          </p:cNvGrpSpPr>
          <p:nvPr/>
        </p:nvGrpSpPr>
        <p:grpSpPr bwMode="auto">
          <a:xfrm>
            <a:off x="152400" y="1219200"/>
            <a:ext cx="4724400" cy="5022850"/>
            <a:chOff x="96" y="768"/>
            <a:chExt cx="2976" cy="3164"/>
          </a:xfrm>
        </p:grpSpPr>
        <p:sp>
          <p:nvSpPr>
            <p:cNvPr id="55363" name="Text Box 66"/>
            <p:cNvSpPr txBox="1">
              <a:spLocks noChangeArrowheads="1"/>
            </p:cNvSpPr>
            <p:nvPr/>
          </p:nvSpPr>
          <p:spPr bwMode="auto">
            <a:xfrm>
              <a:off x="96" y="768"/>
              <a:ext cx="2976" cy="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a:latin typeface="Times New Roman" panose="02020603050405020304" pitchFamily="18" charset="0"/>
                  <a:ea typeface="新細明體" panose="02020500000000000000" pitchFamily="18" charset="-120"/>
                </a:rPr>
                <a:t>Juxtapose </a:t>
              </a:r>
              <a:r>
                <a:rPr lang="en-US" altLang="zh-TW" sz="2400" i="1">
                  <a:latin typeface="Times New Roman" panose="02020603050405020304" pitchFamily="18" charset="0"/>
                  <a:ea typeface="新細明體" panose="02020500000000000000" pitchFamily="18" charset="-120"/>
                </a:rPr>
                <a:t>f</a:t>
              </a:r>
              <a:r>
                <a:rPr lang="en-US" altLang="zh-TW" sz="2400" baseline="-25000">
                  <a:latin typeface="Times New Roman" panose="02020603050405020304" pitchFamily="18" charset="0"/>
                  <a:ea typeface="新細明體" panose="02020500000000000000" pitchFamily="18" charset="-120"/>
                </a:rPr>
                <a:t>TY </a:t>
              </a:r>
              <a:r>
                <a:rPr lang="en-US" altLang="zh-TW" sz="2400">
                  <a:latin typeface="Times New Roman" panose="02020603050405020304" pitchFamily="18" charset="0"/>
                  <a:ea typeface="新細明體" panose="02020500000000000000" pitchFamily="18" charset="-120"/>
                </a:rPr>
                <a:t>and </a:t>
              </a:r>
              <a:r>
                <a:rPr lang="en-US" altLang="zh-TW" sz="2400" i="1">
                  <a:latin typeface="Times New Roman" panose="02020603050405020304" pitchFamily="18" charset="0"/>
                  <a:ea typeface="新細明體" panose="02020500000000000000" pitchFamily="18" charset="-120"/>
                </a:rPr>
                <a:t>f</a:t>
              </a:r>
              <a:r>
                <a:rPr lang="en-US" altLang="zh-TW" sz="2400" baseline="-25000">
                  <a:latin typeface="Times New Roman" panose="02020603050405020304" pitchFamily="18" charset="0"/>
                  <a:ea typeface="新細明體" panose="02020500000000000000" pitchFamily="18" charset="-120"/>
                </a:rPr>
                <a:t>XY</a:t>
              </a:r>
              <a:r>
                <a:rPr lang="en-US" altLang="zh-TW" sz="2400">
                  <a:latin typeface="Times New Roman" panose="02020603050405020304" pitchFamily="18" charset="0"/>
                  <a:ea typeface="新細明體" panose="02020500000000000000" pitchFamily="18" charset="-120"/>
                  <a:sym typeface="Symbol" panose="05050102010706020507" pitchFamily="18" charset="2"/>
                </a:rPr>
                <a:t> into the matrix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36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Y</a:t>
              </a:r>
              <a:r>
                <a:rPr lang="en-US" altLang="zh-TW" sz="2400">
                  <a:latin typeface="Times New Roman" panose="02020603050405020304" pitchFamily="18" charset="0"/>
                  <a:ea typeface="新細明體" panose="02020500000000000000" pitchFamily="18" charset="-120"/>
                  <a:sym typeface="Symbol" panose="05050102010706020507" pitchFamily="18" charset="2"/>
                </a:rPr>
                <a:t> = </a:t>
              </a:r>
              <a:endParaRPr lang="en-US" altLang="zh-TW" sz="2400">
                <a:latin typeface="Times New Roman" panose="02020603050405020304" pitchFamily="18" charset="0"/>
                <a:ea typeface="新細明體" panose="02020500000000000000" pitchFamily="18" charset="-120"/>
              </a:endParaRPr>
            </a:p>
            <a:p>
              <a:pPr eaLnBrk="1" hangingPunct="1">
                <a:spcBef>
                  <a:spcPct val="0"/>
                </a:spcBef>
              </a:pPr>
              <a:r>
                <a:rPr lang="en-US" altLang="zh-TW" sz="2400">
                  <a:latin typeface="Times New Roman" panose="02020603050405020304" pitchFamily="18" charset="0"/>
                  <a:ea typeface="新細明體" panose="02020500000000000000" pitchFamily="18" charset="-120"/>
                </a:rPr>
                <a:t>When the source sends out the </a:t>
              </a:r>
              <a:r>
                <a:rPr lang="en-US" altLang="zh-TW" sz="2400">
                  <a:latin typeface="Times New Roman" panose="02020603050405020304" pitchFamily="18" charset="0"/>
                  <a:ea typeface="新細明體" panose="02020500000000000000" pitchFamily="18" charset="-120"/>
                  <a:sym typeface="Symbol" panose="05050102010706020507" pitchFamily="18" charset="2"/>
                </a:rPr>
                <a:t>2-dim</a:t>
              </a:r>
              <a:r>
                <a:rPr lang="en-US" altLang="zh-TW" sz="2400">
                  <a:latin typeface="Times New Roman" panose="02020603050405020304" pitchFamily="18" charset="0"/>
                  <a:ea typeface="新細明體" panose="02020500000000000000" pitchFamily="18" charset="-120"/>
                </a:rPr>
                <a:t> message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the node Y receives </a:t>
              </a:r>
            </a:p>
            <a:p>
              <a:pPr algn="ctr" eaLnBrk="1" hangingPunct="1">
                <a:spcBef>
                  <a:spcPct val="0"/>
                </a:spcBef>
              </a:pP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Y</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and decodes </a:t>
              </a:r>
              <a:r>
                <a:rPr lang="en-US" altLang="zh-TW" sz="2400">
                  <a:latin typeface="Times New Roman" panose="02020603050405020304" pitchFamily="18" charset="0"/>
                  <a:ea typeface="新細明體" panose="02020500000000000000" pitchFamily="18" charset="-120"/>
                </a:rPr>
                <a:t>the message </a:t>
              </a:r>
              <a:r>
                <a:rPr lang="en-US" altLang="zh-TW" sz="2400">
                  <a:latin typeface="Times New Roman" panose="02020603050405020304" pitchFamily="18" charset="0"/>
                  <a:ea typeface="新細明體" panose="02020500000000000000" pitchFamily="18" charset="-120"/>
                  <a:sym typeface="Symbol" panose="05050102010706020507" pitchFamily="18" charset="2"/>
                </a:rPr>
                <a:t>by</a:t>
              </a:r>
            </a:p>
            <a:p>
              <a:pPr algn="ctr" eaLnBrk="1" hangingPunct="1">
                <a:spcBef>
                  <a:spcPct val="0"/>
                </a:spcBef>
              </a:pP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a:r>
              <a:r>
                <a:rPr lang="en-US" altLang="zh-TW" sz="2400" i="1">
                  <a:latin typeface="Times New Roman" panose="02020603050405020304" pitchFamily="18" charset="0"/>
                  <a:ea typeface="新細明體" panose="02020500000000000000" pitchFamily="18" charset="-120"/>
                  <a:sym typeface="Symbol" panose="05050102010706020507" pitchFamily="18" charset="2"/>
                </a:rPr>
                <a:t>M</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Y</a:t>
              </a:r>
              <a:r>
                <a:rPr lang="en-US" altLang="zh-TW" sz="2400" baseline="30000">
                  <a:latin typeface="Times New Roman" panose="02020603050405020304" pitchFamily="18" charset="0"/>
                  <a:ea typeface="新細明體" panose="02020500000000000000" pitchFamily="18" charset="-120"/>
                  <a:sym typeface="Symbol" panose="05050102010706020507" pitchFamily="18" charset="2"/>
                </a:rPr>
                <a:t>1</a:t>
              </a:r>
              <a:r>
                <a:rPr lang="en-US" altLang="zh-TW" sz="2400">
                  <a:latin typeface="Times New Roman" panose="02020603050405020304" pitchFamily="18" charset="0"/>
                  <a:ea typeface="新細明體" panose="02020500000000000000" pitchFamily="18" charset="-120"/>
                  <a:sym typeface="Symbol" panose="05050102010706020507" pitchFamily="18" charset="2"/>
                </a:rPr>
                <a:t> = </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a:t>
              </a:r>
            </a:p>
            <a:p>
              <a:pPr eaLnBrk="1" hangingPunct="1">
                <a:spcBef>
                  <a:spcPct val="0"/>
                </a:spcBef>
              </a:pPr>
              <a:endParaRPr lang="en-US" altLang="zh-TW" sz="2400">
                <a:latin typeface="Times New Roman" panose="02020603050405020304" pitchFamily="18" charset="0"/>
                <a:ea typeface="新細明體" panose="02020500000000000000" pitchFamily="18" charset="-120"/>
                <a:sym typeface="Symbol" panose="05050102010706020507" pitchFamily="18" charset="2"/>
              </a:endParaRPr>
            </a:p>
            <a:p>
              <a:pPr eaLnBrk="1" hangingPunct="1">
                <a:spcBef>
                  <a:spcPct val="0"/>
                </a:spcBef>
              </a:pPr>
              <a:r>
                <a:rPr lang="en-US" altLang="zh-TW" sz="2400" b="1">
                  <a:latin typeface="Times New Roman" panose="02020603050405020304" pitchFamily="18" charset="0"/>
                  <a:ea typeface="新細明體" panose="02020500000000000000" pitchFamily="18" charset="-120"/>
                  <a:sym typeface="Symbol" panose="05050102010706020507" pitchFamily="18" charset="2"/>
                </a:rPr>
                <a:t>Conditions for decodability</a:t>
              </a:r>
              <a:r>
                <a:rPr lang="en-US" altLang="zh-TW" sz="2400">
                  <a:latin typeface="Times New Roman" panose="02020603050405020304" pitchFamily="18" charset="0"/>
                  <a:ea typeface="新細明體" panose="02020500000000000000" pitchFamily="18" charset="-120"/>
                  <a:sym typeface="Symbol" panose="05050102010706020507" pitchFamily="18" charset="2"/>
                </a:rPr>
                <a:t> at Y: </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Node Y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knows</a:t>
              </a:r>
              <a:r>
                <a:rPr lang="en-US" altLang="zh-TW" sz="2400">
                  <a:latin typeface="Times New Roman" panose="02020603050405020304" pitchFamily="18" charset="0"/>
                  <a:ea typeface="新細明體" panose="02020500000000000000" pitchFamily="18" charset="-120"/>
                  <a:sym typeface="Symbol" panose="05050102010706020507" pitchFamily="18" charset="2"/>
                </a:rPr>
                <a:t> global encoding </a:t>
              </a: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  kernels for its incoming channels.</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sym typeface="Symbol" panose="05050102010706020507" pitchFamily="18" charset="2"/>
                </a:rPr>
                <a:t> These global encoding kernels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span</a:t>
              </a:r>
            </a:p>
            <a:p>
              <a:pPr eaLnBrk="1" hangingPunct="1">
                <a:spcBef>
                  <a:spcPct val="0"/>
                </a:spcBef>
              </a:pP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  the full rank </a:t>
              </a:r>
              <a:r>
                <a:rPr lang="en-US" altLang="zh-TW" sz="2400">
                  <a:latin typeface="Times New Roman" panose="02020603050405020304" pitchFamily="18" charset="0"/>
                  <a:ea typeface="新細明體" panose="02020500000000000000" pitchFamily="18" charset="-120"/>
                  <a:sym typeface="Symbol" panose="05050102010706020507" pitchFamily="18" charset="2"/>
                </a:rPr>
                <a:t> (=2 in this example).</a:t>
              </a:r>
            </a:p>
          </p:txBody>
        </p:sp>
        <p:sp>
          <p:nvSpPr>
            <p:cNvPr id="55364" name="Rectangle 67"/>
            <p:cNvSpPr>
              <a:spLocks noChangeArrowheads="1"/>
            </p:cNvSpPr>
            <p:nvPr/>
          </p:nvSpPr>
          <p:spPr bwMode="auto">
            <a:xfrm>
              <a:off x="1748" y="1072"/>
              <a:ext cx="2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1600">
                  <a:ea typeface="新細明體" panose="02020500000000000000" pitchFamily="18" charset="-120"/>
                </a:rPr>
                <a:t>1  1</a:t>
              </a:r>
            </a:p>
            <a:p>
              <a:pPr algn="ctr" eaLnBrk="1" hangingPunct="1">
                <a:spcBef>
                  <a:spcPct val="0"/>
                </a:spcBef>
              </a:pPr>
              <a:r>
                <a:rPr lang="en-US" altLang="zh-TW" sz="1600">
                  <a:ea typeface="新細明體" panose="02020500000000000000" pitchFamily="18" charset="-120"/>
                </a:rPr>
                <a:t>0  1</a:t>
              </a:r>
            </a:p>
          </p:txBody>
        </p:sp>
        <p:sp>
          <p:nvSpPr>
            <p:cNvPr id="55365" name="AutoShape 68"/>
            <p:cNvSpPr>
              <a:spLocks noChangeArrowheads="1"/>
            </p:cNvSpPr>
            <p:nvPr/>
          </p:nvSpPr>
          <p:spPr bwMode="auto">
            <a:xfrm>
              <a:off x="1728" y="1088"/>
              <a:ext cx="336" cy="288"/>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55356" name="Line 69"/>
          <p:cNvSpPr>
            <a:spLocks noChangeShapeType="1"/>
          </p:cNvSpPr>
          <p:nvPr/>
        </p:nvSpPr>
        <p:spPr bwMode="auto">
          <a:xfrm>
            <a:off x="7391400" y="6172200"/>
            <a:ext cx="811213" cy="228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5357" name="Group 70"/>
          <p:cNvGrpSpPr>
            <a:grpSpLocks/>
          </p:cNvGrpSpPr>
          <p:nvPr/>
        </p:nvGrpSpPr>
        <p:grpSpPr bwMode="auto">
          <a:xfrm>
            <a:off x="5334000" y="3886200"/>
            <a:ext cx="1219200" cy="2514600"/>
            <a:chOff x="3360" y="2448"/>
            <a:chExt cx="768" cy="1584"/>
          </a:xfrm>
        </p:grpSpPr>
        <p:sp>
          <p:nvSpPr>
            <p:cNvPr id="55361" name="Line 71"/>
            <p:cNvSpPr>
              <a:spLocks noChangeShapeType="1"/>
            </p:cNvSpPr>
            <p:nvPr/>
          </p:nvSpPr>
          <p:spPr bwMode="auto">
            <a:xfrm flipH="1">
              <a:off x="3360" y="2448"/>
              <a:ext cx="0" cy="144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362" name="Line 72"/>
            <p:cNvSpPr>
              <a:spLocks noChangeShapeType="1"/>
            </p:cNvSpPr>
            <p:nvPr/>
          </p:nvSpPr>
          <p:spPr bwMode="auto">
            <a:xfrm flipH="1">
              <a:off x="3600" y="3888"/>
              <a:ext cx="528" cy="144"/>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5358" name="Oval 73"/>
          <p:cNvSpPr>
            <a:spLocks noChangeArrowheads="1"/>
          </p:cNvSpPr>
          <p:nvPr/>
        </p:nvSpPr>
        <p:spPr bwMode="auto">
          <a:xfrm>
            <a:off x="51054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59" name="Oval 74"/>
          <p:cNvSpPr>
            <a:spLocks noChangeArrowheads="1"/>
          </p:cNvSpPr>
          <p:nvPr/>
        </p:nvSpPr>
        <p:spPr bwMode="auto">
          <a:xfrm>
            <a:off x="8229600" y="6172200"/>
            <a:ext cx="531813" cy="5064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5360" name="Rectangle 75"/>
          <p:cNvSpPr>
            <a:spLocks noChangeArrowheads="1"/>
          </p:cNvSpPr>
          <p:nvPr/>
        </p:nvSpPr>
        <p:spPr bwMode="auto">
          <a:xfrm>
            <a:off x="7467600" y="1447800"/>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2800">
                <a:latin typeface="Times New Roman" panose="02020603050405020304" pitchFamily="18" charset="0"/>
                <a:ea typeface="SimSun" panose="02010600030101010101" pitchFamily="2" charset="-122"/>
              </a:rPr>
              <a:t>S</a:t>
            </a:r>
            <a:endParaRPr lang="en-US" altLang="zh-TW" sz="28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xit" presetSubtype="0" fill="hold" nodeType="afterEffect">
                                  <p:stCondLst>
                                    <p:cond delay="0"/>
                                  </p:stCondLst>
                                  <p:childTnLst>
                                    <p:anim calcmode="discrete" valueType="str">
                                      <p:cBhvr>
                                        <p:cTn id="6" dur="1000"/>
                                        <p:tgtEl>
                                          <p:spTgt spid="3"/>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3"/>
                                        </p:tgtEl>
                                        <p:attrNameLst>
                                          <p:attrName>style.visibility</p:attrName>
                                        </p:attrNameLst>
                                      </p:cBhvr>
                                      <p:to>
                                        <p:strVal val="hidden"/>
                                      </p:to>
                                    </p:set>
                                  </p:childTnLst>
                                </p:cTn>
                              </p:par>
                            </p:childTnLst>
                          </p:cTn>
                        </p:par>
                        <p:par>
                          <p:cTn id="8" fill="hold" nodeType="afterGroup">
                            <p:stCondLst>
                              <p:cond delay="1000"/>
                            </p:stCondLst>
                            <p:childTnLst>
                              <p:par>
                                <p:cTn id="9" presetID="11" presetClass="exit" presetSubtype="0" fill="hold" nodeType="afterEffect">
                                  <p:stCondLst>
                                    <p:cond delay="0"/>
                                  </p:stCondLst>
                                  <p:childTnLst>
                                    <p:anim calcmode="discrete" valueType="str">
                                      <p:cBhvr>
                                        <p:cTn id="10" dur="1000"/>
                                        <p:tgtEl>
                                          <p:spTgt spid="3"/>
                                        </p:tgtEl>
                                        <p:attrNameLst>
                                          <p:attrName>style.visibility</p:attrName>
                                        </p:attrNameLst>
                                      </p:cBhvr>
                                      <p:tavLst>
                                        <p:tav tm="0">
                                          <p:val>
                                            <p:strVal val="hidden"/>
                                          </p:val>
                                        </p:tav>
                                        <p:tav tm="50000">
                                          <p:val>
                                            <p:strVal val="visible"/>
                                          </p:val>
                                        </p:tav>
                                      </p:tavLst>
                                    </p:anim>
                                    <p:set>
                                      <p:cBhvr>
                                        <p:cTn id="11" dur="1" fill="hold">
                                          <p:stCondLst>
                                            <p:cond delay="999"/>
                                          </p:stCondLst>
                                        </p:cTn>
                                        <p:tgtEl>
                                          <p:spTgt spid="3"/>
                                        </p:tgtEl>
                                        <p:attrNameLst>
                                          <p:attrName>style.visibility</p:attrName>
                                        </p:attrNameLst>
                                      </p:cBhvr>
                                      <p:to>
                                        <p:strVal val="hidden"/>
                                      </p:to>
                                    </p:se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Dec. 30, 2004</a:t>
            </a:r>
            <a:endParaRPr lang="en-US" altLang="zh-TW" sz="1400" smtClean="0">
              <a:ea typeface="新細明體" panose="02020500000000000000" pitchFamily="18" charset="-120"/>
            </a:endParaRPr>
          </a:p>
        </p:txBody>
      </p:sp>
      <p:sp>
        <p:nvSpPr>
          <p:cNvPr id="56323"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S.-Y. Robert Li at Tsinghua Univ</a:t>
            </a:r>
            <a:endParaRPr lang="en-US" altLang="zh-TW" sz="1400" smtClean="0">
              <a:ea typeface="新細明體" panose="02020500000000000000" pitchFamily="18" charset="-120"/>
            </a:endParaRPr>
          </a:p>
        </p:txBody>
      </p:sp>
      <p:sp>
        <p:nvSpPr>
          <p:cNvPr id="5632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D29136AD-3210-4456-B371-677A36D0F21E}" type="slidenum">
              <a:rPr lang="zh-TW" altLang="en-US" sz="1400"/>
              <a:pPr eaLnBrk="1" hangingPunct="1"/>
              <a:t>22</a:t>
            </a:fld>
            <a:endParaRPr lang="en-US" altLang="zh-TW" sz="1400"/>
          </a:p>
        </p:txBody>
      </p:sp>
      <p:sp>
        <p:nvSpPr>
          <p:cNvPr id="56325" name="Rectangle 2"/>
          <p:cNvSpPr>
            <a:spLocks noGrp="1" noChangeArrowheads="1"/>
          </p:cNvSpPr>
          <p:nvPr>
            <p:ph type="title"/>
          </p:nvPr>
        </p:nvSpPr>
        <p:spPr>
          <a:xfrm>
            <a:off x="685800" y="274638"/>
            <a:ext cx="7848600" cy="868362"/>
          </a:xfrm>
        </p:spPr>
        <p:txBody>
          <a:bodyPr/>
          <a:lstStyle/>
          <a:p>
            <a:pPr eaLnBrk="1" hangingPunct="1"/>
            <a:r>
              <a:rPr lang="en-US" altLang="zh-TW" sz="4800" smtClean="0">
                <a:solidFill>
                  <a:schemeClr val="accent2"/>
                </a:solidFill>
                <a:ea typeface="新細明體" panose="02020500000000000000" pitchFamily="18" charset="-120"/>
              </a:rPr>
              <a:t>Linear multicast</a:t>
            </a:r>
          </a:p>
        </p:txBody>
      </p:sp>
      <p:sp>
        <p:nvSpPr>
          <p:cNvPr id="56326" name="Text Box 3"/>
          <p:cNvSpPr txBox="1">
            <a:spLocks noChangeArrowheads="1"/>
          </p:cNvSpPr>
          <p:nvPr/>
        </p:nvSpPr>
        <p:spPr bwMode="auto">
          <a:xfrm>
            <a:off x="457200" y="1600200"/>
            <a:ext cx="8305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ea typeface="新細明體" panose="02020500000000000000" pitchFamily="18" charset="-120"/>
              </a:rPr>
              <a:t>Definition.  </a:t>
            </a:r>
            <a:r>
              <a:rPr lang="en-US" altLang="zh-TW" sz="2400">
                <a:ea typeface="新細明體" panose="02020500000000000000" pitchFamily="18" charset="-120"/>
              </a:rPr>
              <a:t>Consider an </a:t>
            </a:r>
            <a:r>
              <a:rPr lang="en-US" altLang="zh-TW" sz="2400">
                <a:ea typeface="新細明體" panose="02020500000000000000" pitchFamily="18" charset="-120"/>
                <a:sym typeface="Symbol" panose="05050102010706020507" pitchFamily="18" charset="2"/>
              </a:rPr>
              <a:t></a:t>
            </a:r>
            <a:r>
              <a:rPr lang="en-US" altLang="zh-TW" sz="2400">
                <a:ea typeface="新細明體" panose="02020500000000000000" pitchFamily="18" charset="-120"/>
              </a:rPr>
              <a:t>-dimensional </a:t>
            </a:r>
            <a:r>
              <a:rPr lang="en-US" altLang="zh-TW" sz="2400" i="1">
                <a:ea typeface="新細明體" panose="02020500000000000000" pitchFamily="18" charset="-120"/>
              </a:rPr>
              <a:t>F</a:t>
            </a:r>
            <a:r>
              <a:rPr lang="en-US" altLang="zh-TW" sz="2400">
                <a:ea typeface="新細明體" panose="02020500000000000000" pitchFamily="18" charset="-120"/>
              </a:rPr>
              <a:t>-valued linear network code on an acyclic network. Adopt the abbreviation </a:t>
            </a:r>
          </a:p>
          <a:p>
            <a:pPr algn="ctr" eaLnBrk="1" hangingPunct="1">
              <a:spcBef>
                <a:spcPct val="0"/>
              </a:spcBef>
            </a:pPr>
            <a:r>
              <a:rPr lang="en-US" altLang="zh-TW" sz="2400">
                <a:ea typeface="新細明體" panose="02020500000000000000" pitchFamily="18" charset="-120"/>
              </a:rPr>
              <a:t>V</a:t>
            </a:r>
            <a:r>
              <a:rPr lang="en-US" altLang="zh-TW" sz="2400" baseline="-25000">
                <a:ea typeface="新細明體" panose="02020500000000000000" pitchFamily="18" charset="-120"/>
              </a:rPr>
              <a:t>T</a:t>
            </a:r>
            <a:r>
              <a:rPr lang="en-US" altLang="zh-TW" sz="2400">
                <a:ea typeface="新細明體" panose="02020500000000000000" pitchFamily="18" charset="-120"/>
              </a:rPr>
              <a:t> = </a:t>
            </a:r>
            <a:r>
              <a:rPr lang="en-US" altLang="zh-TW" sz="2400">
                <a:ea typeface="新細明體" panose="02020500000000000000" pitchFamily="18" charset="-120"/>
                <a:sym typeface="Symbol" panose="05050102010706020507" pitchFamily="18" charset="2"/>
              </a:rPr>
              <a:t></a:t>
            </a:r>
            <a:r>
              <a:rPr lang="en-US" altLang="zh-TW" sz="2400">
                <a:ea typeface="新細明體" panose="02020500000000000000" pitchFamily="18" charset="-120"/>
              </a:rPr>
              <a:t>{</a:t>
            </a:r>
            <a:r>
              <a:rPr lang="en-US" altLang="zh-TW" sz="2400" i="1">
                <a:ea typeface="新細明體" panose="02020500000000000000" pitchFamily="18" charset="-120"/>
              </a:rPr>
              <a:t>f</a:t>
            </a:r>
            <a:r>
              <a:rPr lang="en-US" altLang="zh-TW" sz="2400" baseline="-25000">
                <a:ea typeface="新細明體" panose="02020500000000000000" pitchFamily="18" charset="-120"/>
              </a:rPr>
              <a:t>d</a:t>
            </a:r>
            <a:r>
              <a:rPr lang="en-US" altLang="zh-TW" sz="2400">
                <a:ea typeface="新細明體" panose="02020500000000000000" pitchFamily="18" charset="-120"/>
              </a:rPr>
              <a:t>: d </a:t>
            </a:r>
            <a:r>
              <a:rPr lang="en-US" altLang="zh-TW" sz="2400">
                <a:ea typeface="新細明體" panose="02020500000000000000" pitchFamily="18" charset="-120"/>
                <a:sym typeface="Symbol" panose="05050102010706020507" pitchFamily="18" charset="2"/>
              </a:rPr>
              <a:t></a:t>
            </a:r>
            <a:r>
              <a:rPr lang="en-US" altLang="zh-TW" sz="2400">
                <a:ea typeface="新細明體" panose="02020500000000000000" pitchFamily="18" charset="-120"/>
              </a:rPr>
              <a:t> In(T)}</a:t>
            </a:r>
            <a:r>
              <a:rPr lang="en-US" altLang="zh-TW" sz="2400">
                <a:ea typeface="新細明體" panose="02020500000000000000" pitchFamily="18" charset="-120"/>
                <a:sym typeface="Symbol" panose="05050102010706020507" pitchFamily="18" charset="2"/>
              </a:rPr>
              <a:t></a:t>
            </a:r>
            <a:endParaRPr lang="en-US" altLang="zh-TW" sz="2400">
              <a:ea typeface="新細明體" panose="02020500000000000000" pitchFamily="18" charset="-120"/>
            </a:endParaRPr>
          </a:p>
          <a:p>
            <a:pPr eaLnBrk="1" hangingPunct="1">
              <a:spcBef>
                <a:spcPct val="0"/>
              </a:spcBef>
            </a:pPr>
            <a:r>
              <a:rPr lang="en-US" altLang="zh-TW" sz="2400">
                <a:ea typeface="新細明體" panose="02020500000000000000" pitchFamily="18" charset="-120"/>
              </a:rPr>
              <a:t>Then, the linear network code qualifies as a </a:t>
            </a:r>
            <a:r>
              <a:rPr lang="en-US" altLang="zh-TW" sz="2400">
                <a:solidFill>
                  <a:schemeClr val="accent2"/>
                </a:solidFill>
                <a:ea typeface="新細明體" panose="02020500000000000000" pitchFamily="18" charset="-120"/>
              </a:rPr>
              <a:t>linear multicast</a:t>
            </a:r>
            <a:r>
              <a:rPr lang="en-US" altLang="zh-TW" sz="2400">
                <a:ea typeface="新細明體" panose="02020500000000000000" pitchFamily="18" charset="-120"/>
              </a:rPr>
              <a:t> if </a:t>
            </a:r>
          </a:p>
          <a:p>
            <a:pPr algn="ctr" eaLnBrk="1" hangingPunct="1">
              <a:spcBef>
                <a:spcPct val="0"/>
              </a:spcBef>
              <a:buFont typeface="Wingdings" panose="05000000000000000000" pitchFamily="2" charset="2"/>
              <a:buNone/>
            </a:pPr>
            <a:r>
              <a:rPr lang="en-US" altLang="zh-TW" sz="2400">
                <a:ea typeface="新細明體" panose="02020500000000000000" pitchFamily="18" charset="-120"/>
              </a:rPr>
              <a:t>dim(V</a:t>
            </a:r>
            <a:r>
              <a:rPr lang="en-US" altLang="zh-TW" sz="2400" baseline="-25000">
                <a:ea typeface="新細明體" panose="02020500000000000000" pitchFamily="18" charset="-120"/>
              </a:rPr>
              <a:t>T</a:t>
            </a:r>
            <a:r>
              <a:rPr lang="en-US" altLang="zh-TW" sz="2400">
                <a:ea typeface="新細明體" panose="02020500000000000000" pitchFamily="18" charset="-120"/>
              </a:rPr>
              <a:t>) = </a:t>
            </a:r>
            <a:r>
              <a:rPr lang="en-US" altLang="zh-TW" sz="2400">
                <a:ea typeface="新細明體" panose="02020500000000000000" pitchFamily="18" charset="-120"/>
                <a:sym typeface="Symbol" panose="05050102010706020507" pitchFamily="18" charset="2"/>
              </a:rPr>
              <a:t></a:t>
            </a:r>
            <a:r>
              <a:rPr lang="en-US" altLang="zh-TW" sz="2400">
                <a:ea typeface="新細明體" panose="02020500000000000000" pitchFamily="18" charset="-120"/>
              </a:rPr>
              <a:t> </a:t>
            </a:r>
          </a:p>
          <a:p>
            <a:pPr eaLnBrk="1" hangingPunct="1">
              <a:spcBef>
                <a:spcPct val="0"/>
              </a:spcBef>
              <a:buFont typeface="Wingdings" panose="05000000000000000000" pitchFamily="2" charset="2"/>
              <a:buNone/>
            </a:pPr>
            <a:r>
              <a:rPr lang="en-US" altLang="zh-TW" sz="2400">
                <a:ea typeface="新細明體" panose="02020500000000000000" pitchFamily="18" charset="-120"/>
              </a:rPr>
              <a:t>for every non-source node T with maxflow(T) </a:t>
            </a:r>
            <a:r>
              <a:rPr lang="en-US" altLang="zh-TW" sz="2400">
                <a:ea typeface="新細明體" panose="02020500000000000000" pitchFamily="18" charset="-120"/>
                <a:sym typeface="Symbol" panose="05050102010706020507" pitchFamily="18" charset="2"/>
              </a:rPr>
              <a:t></a:t>
            </a:r>
            <a:r>
              <a:rPr lang="en-US" altLang="zh-TW" sz="2400">
                <a:ea typeface="新細明體" panose="02020500000000000000" pitchFamily="18" charset="-120"/>
              </a:rPr>
              <a:t> </a:t>
            </a:r>
            <a:r>
              <a:rPr lang="en-US" altLang="zh-TW" sz="2400">
                <a:ea typeface="新細明體" panose="02020500000000000000" pitchFamily="18" charset="-120"/>
                <a:sym typeface="Symbol" panose="05050102010706020507" pitchFamily="18" charset="2"/>
              </a:rPr>
              <a:t>.</a:t>
            </a:r>
            <a:endParaRPr lang="en-US" altLang="zh-TW" sz="2400">
              <a:ea typeface="新細明體" panose="02020500000000000000" pitchFamily="18" charset="-120"/>
            </a:endParaRPr>
          </a:p>
        </p:txBody>
      </p:sp>
      <p:sp>
        <p:nvSpPr>
          <p:cNvPr id="12296" name="Text Box 8"/>
          <p:cNvSpPr txBox="1">
            <a:spLocks noChangeArrowheads="1"/>
          </p:cNvSpPr>
          <p:nvPr/>
        </p:nvSpPr>
        <p:spPr bwMode="auto">
          <a:xfrm>
            <a:off x="457200" y="4892675"/>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b="1">
                <a:ea typeface="新細明體" panose="02020500000000000000" pitchFamily="18" charset="-120"/>
              </a:rPr>
              <a:t>Application</a:t>
            </a:r>
            <a:r>
              <a:rPr lang="en-US" altLang="zh-TW" sz="2400">
                <a:ea typeface="新細明體" panose="02020500000000000000" pitchFamily="18" charset="-120"/>
              </a:rPr>
              <a:t>.  Intended destinations are those nodes T with maxflow(T) </a:t>
            </a:r>
            <a:r>
              <a:rPr lang="en-US" altLang="zh-TW" sz="2400">
                <a:ea typeface="新細明體" panose="02020500000000000000" pitchFamily="18" charset="-120"/>
                <a:sym typeface="Symbol" panose="05050102010706020507" pitchFamily="18" charset="2"/>
              </a:rPr>
              <a:t></a:t>
            </a:r>
            <a:r>
              <a:rPr lang="en-US" altLang="zh-TW" sz="2400">
                <a:ea typeface="新細明體" panose="02020500000000000000" pitchFamily="18" charset="-120"/>
              </a:rPr>
              <a:t> </a:t>
            </a:r>
            <a:r>
              <a:rPr lang="en-US" altLang="zh-TW" sz="2400">
                <a:ea typeface="新細明體" panose="02020500000000000000" pitchFamily="18" charset="-120"/>
                <a:sym typeface="Symbol" panose="05050102010706020507" pitchFamily="18" charset="2"/>
              </a:rPr>
              <a:t>.</a:t>
            </a:r>
            <a:endParaRPr lang="en-US" altLang="zh-TW" sz="2400">
              <a:solidFill>
                <a:schemeClr val="accent2"/>
              </a:solidFill>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52400" y="3140075"/>
            <a:ext cx="5562600" cy="2282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Juxtapose global encoding kernels for these </a:t>
            </a:r>
            <a:r>
              <a:rPr lang="en-US" altLang="zh-TW" sz="2400" b="1">
                <a:latin typeface="Times New Roman" panose="02020603050405020304" pitchFamily="18" charset="0"/>
                <a:ea typeface="新細明體" panose="02020500000000000000" pitchFamily="18" charset="-120"/>
                <a:sym typeface="Symbol" panose="05050102010706020507" pitchFamily="18" charset="2"/>
              </a:rPr>
              <a:t></a:t>
            </a:r>
            <a:r>
              <a:rPr lang="en-US" altLang="zh-TW" sz="2400" b="1">
                <a:latin typeface="Times New Roman" panose="02020603050405020304" pitchFamily="18" charset="0"/>
                <a:ea typeface="新細明體" panose="02020500000000000000" pitchFamily="18" charset="-120"/>
              </a:rPr>
              <a:t> channels</a:t>
            </a:r>
            <a:r>
              <a:rPr lang="en-US" altLang="zh-TW" sz="2400">
                <a:latin typeface="Times New Roman" panose="02020603050405020304" pitchFamily="18" charset="0"/>
                <a:ea typeface="新細明體" panose="02020500000000000000" pitchFamily="18" charset="-120"/>
              </a:rPr>
              <a:t> in an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matrix </a:t>
            </a:r>
            <a:r>
              <a:rPr lang="en-US" altLang="zh-TW" sz="2400" i="1">
                <a:latin typeface="Times New Roman" panose="02020603050405020304" pitchFamily="18" charset="0"/>
                <a:ea typeface="新細明體" panose="02020500000000000000" pitchFamily="18" charset="-120"/>
              </a:rPr>
              <a:t>L</a:t>
            </a:r>
            <a:r>
              <a:rPr lang="en-US" altLang="zh-TW" sz="2400" baseline="-25000">
                <a:latin typeface="Times New Roman" panose="02020603050405020304" pitchFamily="18" charset="0"/>
                <a:ea typeface="新細明體" panose="02020500000000000000" pitchFamily="18" charset="-120"/>
              </a:rPr>
              <a:t>T</a:t>
            </a:r>
            <a:r>
              <a:rPr lang="en-US" altLang="zh-TW" sz="2400">
                <a:latin typeface="Times New Roman" panose="02020603050405020304" pitchFamily="18" charset="0"/>
                <a:ea typeface="新細明體" panose="02020500000000000000" pitchFamily="18" charset="-120"/>
              </a:rPr>
              <a:t>. Then, det(</a:t>
            </a:r>
            <a:r>
              <a:rPr lang="en-US" altLang="zh-TW" sz="2400" i="1">
                <a:latin typeface="Times New Roman" panose="02020603050405020304" pitchFamily="18" charset="0"/>
                <a:ea typeface="新細明體" panose="02020500000000000000" pitchFamily="18" charset="-120"/>
              </a:rPr>
              <a:t>L</a:t>
            </a:r>
            <a:r>
              <a:rPr lang="en-US" altLang="zh-TW" sz="2400" baseline="-25000">
                <a:latin typeface="Times New Roman" panose="02020603050405020304" pitchFamily="18" charset="0"/>
                <a:ea typeface="新細明體" panose="02020500000000000000" pitchFamily="18" charset="-120"/>
              </a:rPr>
              <a:t>T</a:t>
            </a:r>
            <a:r>
              <a:rPr lang="en-US" altLang="zh-TW" sz="2400">
                <a:latin typeface="Times New Roman" panose="02020603050405020304" pitchFamily="18" charset="0"/>
                <a:ea typeface="新細明體" panose="02020500000000000000" pitchFamily="18" charset="-120"/>
              </a:rPr>
              <a:t>) is a polynomial, where the variables are local encoding kernels. We would like det(</a:t>
            </a:r>
            <a:r>
              <a:rPr lang="en-US" altLang="zh-TW" sz="2400" i="1">
                <a:latin typeface="Times New Roman" panose="02020603050405020304" pitchFamily="18" charset="0"/>
                <a:ea typeface="新細明體" panose="02020500000000000000" pitchFamily="18" charset="-120"/>
              </a:rPr>
              <a:t>L</a:t>
            </a:r>
            <a:r>
              <a:rPr lang="en-US" altLang="zh-TW" sz="2400" baseline="-25000">
                <a:latin typeface="Times New Roman" panose="02020603050405020304" pitchFamily="18" charset="0"/>
                <a:ea typeface="新細明體" panose="02020500000000000000" pitchFamily="18" charset="-120"/>
              </a:rPr>
              <a:t>T</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0 so that </a:t>
            </a:r>
            <a:r>
              <a:rPr lang="en-US" altLang="zh-TW" sz="2400">
                <a:latin typeface="Times New Roman" panose="02020603050405020304" pitchFamily="18" charset="0"/>
                <a:ea typeface="新細明體" panose="02020500000000000000" pitchFamily="18" charset="-120"/>
              </a:rPr>
              <a:t>T can receive the full message. Same for </a:t>
            </a:r>
            <a:r>
              <a:rPr lang="en-US" altLang="zh-CN" sz="2400">
                <a:latin typeface="Times New Roman" panose="02020603050405020304" pitchFamily="18" charset="0"/>
                <a:ea typeface="SimSun" panose="02010600030101010101" pitchFamily="2" charset="-122"/>
              </a:rPr>
              <a:t>T</a:t>
            </a:r>
            <a:r>
              <a:rPr lang="en-US" altLang="zh-CN" sz="2400">
                <a:latin typeface="Times New Roman" panose="02020603050405020304" pitchFamily="18" charset="0"/>
                <a:ea typeface="SimSun" panose="02010600030101010101" pitchFamily="2" charset="-122"/>
                <a:sym typeface="Symbol" panose="05050102010706020507" pitchFamily="18" charset="2"/>
              </a:rPr>
              <a:t>. </a:t>
            </a:r>
          </a:p>
        </p:txBody>
      </p:sp>
      <p:sp>
        <p:nvSpPr>
          <p:cNvPr id="57347" name="Rectangle 3"/>
          <p:cNvSpPr>
            <a:spLocks noChangeArrowheads="1"/>
          </p:cNvSpPr>
          <p:nvPr/>
        </p:nvSpPr>
        <p:spPr bwMode="auto">
          <a:xfrm>
            <a:off x="5791200" y="5715000"/>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T</a:t>
            </a:r>
            <a:endParaRPr lang="en-US" altLang="zh-TW" sz="3600">
              <a:ea typeface="新細明體" panose="02020500000000000000" pitchFamily="18" charset="-120"/>
            </a:endParaRPr>
          </a:p>
        </p:txBody>
      </p:sp>
      <p:sp>
        <p:nvSpPr>
          <p:cNvPr id="57348" name="Rectangle 4"/>
          <p:cNvSpPr>
            <a:spLocks noGrp="1" noChangeArrowheads="1"/>
          </p:cNvSpPr>
          <p:nvPr>
            <p:ph type="title"/>
          </p:nvPr>
        </p:nvSpPr>
        <p:spPr>
          <a:xfrm>
            <a:off x="990600" y="228600"/>
            <a:ext cx="7315200" cy="944563"/>
          </a:xfrm>
        </p:spPr>
        <p:txBody>
          <a:bodyPr/>
          <a:lstStyle/>
          <a:p>
            <a:pPr eaLnBrk="1" hangingPunct="1"/>
            <a:r>
              <a:rPr lang="en-US" altLang="zh-TW" sz="4000" smtClean="0">
                <a:solidFill>
                  <a:schemeClr val="accent2"/>
                </a:solidFill>
                <a:ea typeface="新細明體" panose="02020500000000000000" pitchFamily="18" charset="-120"/>
              </a:rPr>
              <a:t>Construction of linear multicast</a:t>
            </a:r>
            <a:r>
              <a:rPr lang="en-US" altLang="zh-TW" sz="3600" smtClean="0">
                <a:solidFill>
                  <a:schemeClr val="accent2"/>
                </a:solidFill>
                <a:ea typeface="新細明體" panose="02020500000000000000" pitchFamily="18" charset="-120"/>
              </a:rPr>
              <a:t> </a:t>
            </a:r>
            <a:r>
              <a:rPr lang="en-US" altLang="zh-TW" sz="2000" smtClean="0">
                <a:solidFill>
                  <a:schemeClr val="accent2"/>
                </a:solidFill>
                <a:ea typeface="新細明體" panose="02020500000000000000" pitchFamily="18" charset="-120"/>
              </a:rPr>
              <a:t>[K-M Trans.IT’03]</a:t>
            </a:r>
            <a:endParaRPr lang="en-US" altLang="zh-TW" sz="2400" smtClean="0">
              <a:ea typeface="新細明體" panose="02020500000000000000" pitchFamily="18" charset="-120"/>
            </a:endParaRPr>
          </a:p>
        </p:txBody>
      </p:sp>
      <p:sp>
        <p:nvSpPr>
          <p:cNvPr id="57349" name="Text Box 5"/>
          <p:cNvSpPr txBox="1">
            <a:spLocks noChangeArrowheads="1"/>
          </p:cNvSpPr>
          <p:nvPr/>
        </p:nvSpPr>
        <p:spPr bwMode="auto">
          <a:xfrm>
            <a:off x="152400" y="1541463"/>
            <a:ext cx="571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Let T be a non-source node with maxflow(T)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There exist </a:t>
            </a:r>
            <a:r>
              <a:rPr lang="en-US" altLang="zh-TW" sz="2400" b="1">
                <a:solidFill>
                  <a:srgbClr val="008000"/>
                </a:solidFill>
                <a:latin typeface="Times New Roman" panose="02020603050405020304" pitchFamily="18" charset="0"/>
                <a:ea typeface="新細明體" panose="02020500000000000000" pitchFamily="18" charset="-120"/>
                <a:sym typeface="Symbol" panose="05050102010706020507" pitchFamily="18" charset="2"/>
              </a:rPr>
              <a:t></a:t>
            </a:r>
            <a:r>
              <a:rPr lang="en-US" altLang="zh-TW" sz="2400" b="1">
                <a:solidFill>
                  <a:srgbClr val="008000"/>
                </a:solidFill>
                <a:latin typeface="Times New Roman" panose="02020603050405020304" pitchFamily="18" charset="0"/>
                <a:ea typeface="新細明體" panose="02020500000000000000" pitchFamily="18" charset="-120"/>
              </a:rPr>
              <a:t> disjoint paths</a:t>
            </a:r>
            <a:r>
              <a:rPr lang="en-US" altLang="zh-TW" sz="2400">
                <a:latin typeface="Times New Roman" panose="02020603050405020304" pitchFamily="18" charset="0"/>
                <a:ea typeface="新細明體" panose="02020500000000000000" pitchFamily="18" charset="-120"/>
              </a:rPr>
              <a:t> from the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imaginary channels to </a:t>
            </a:r>
            <a:r>
              <a:rPr lang="en-US" altLang="zh-TW" sz="2400" b="1">
                <a:latin typeface="Times New Roman" panose="02020603050405020304" pitchFamily="18" charset="0"/>
                <a:ea typeface="新細明體" panose="02020500000000000000" pitchFamily="18" charset="-120"/>
                <a:sym typeface="Symbol" panose="05050102010706020507" pitchFamily="18" charset="2"/>
              </a:rPr>
              <a:t></a:t>
            </a:r>
            <a:r>
              <a:rPr lang="en-US" altLang="zh-TW" sz="2400" b="1">
                <a:latin typeface="Times New Roman" panose="02020603050405020304" pitchFamily="18" charset="0"/>
                <a:ea typeface="新細明體" panose="02020500000000000000" pitchFamily="18" charset="-120"/>
              </a:rPr>
              <a:t> distinct channels in In(T).</a:t>
            </a:r>
            <a:r>
              <a:rPr lang="en-US" altLang="zh-TW" sz="2400">
                <a:latin typeface="Times New Roman" panose="02020603050405020304" pitchFamily="18" charset="0"/>
                <a:ea typeface="新細明體" panose="02020500000000000000" pitchFamily="18" charset="-120"/>
              </a:rPr>
              <a:t> </a:t>
            </a:r>
          </a:p>
        </p:txBody>
      </p:sp>
      <p:sp>
        <p:nvSpPr>
          <p:cNvPr id="57350" name="Line 6"/>
          <p:cNvSpPr>
            <a:spLocks noChangeShapeType="1"/>
          </p:cNvSpPr>
          <p:nvPr/>
        </p:nvSpPr>
        <p:spPr bwMode="auto">
          <a:xfrm flipH="1">
            <a:off x="6232525" y="2597150"/>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51" name="Oval 7"/>
          <p:cNvSpPr>
            <a:spLocks noChangeArrowheads="1"/>
          </p:cNvSpPr>
          <p:nvPr/>
        </p:nvSpPr>
        <p:spPr bwMode="auto">
          <a:xfrm>
            <a:off x="5791200" y="3048000"/>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52" name="Oval 8"/>
          <p:cNvSpPr>
            <a:spLocks noChangeArrowheads="1"/>
          </p:cNvSpPr>
          <p:nvPr/>
        </p:nvSpPr>
        <p:spPr bwMode="auto">
          <a:xfrm>
            <a:off x="8626475" y="3048000"/>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53" name="Oval 9"/>
          <p:cNvSpPr>
            <a:spLocks noChangeArrowheads="1"/>
          </p:cNvSpPr>
          <p:nvPr/>
        </p:nvSpPr>
        <p:spPr bwMode="auto">
          <a:xfrm>
            <a:off x="7207250" y="3819525"/>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54" name="Oval 10"/>
          <p:cNvSpPr>
            <a:spLocks noChangeArrowheads="1"/>
          </p:cNvSpPr>
          <p:nvPr/>
        </p:nvSpPr>
        <p:spPr bwMode="auto">
          <a:xfrm>
            <a:off x="5791200" y="5638800"/>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55" name="Oval 11"/>
          <p:cNvSpPr>
            <a:spLocks noChangeArrowheads="1"/>
          </p:cNvSpPr>
          <p:nvPr/>
        </p:nvSpPr>
        <p:spPr bwMode="auto">
          <a:xfrm>
            <a:off x="8626475" y="5618163"/>
            <a:ext cx="441325" cy="4778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56" name="Oval 12"/>
          <p:cNvSpPr>
            <a:spLocks noChangeArrowheads="1"/>
          </p:cNvSpPr>
          <p:nvPr/>
        </p:nvSpPr>
        <p:spPr bwMode="auto">
          <a:xfrm>
            <a:off x="7196138" y="5105400"/>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57" name="Rectangle 13"/>
          <p:cNvSpPr>
            <a:spLocks noChangeArrowheads="1"/>
          </p:cNvSpPr>
          <p:nvPr/>
        </p:nvSpPr>
        <p:spPr bwMode="auto">
          <a:xfrm>
            <a:off x="7243763" y="2286000"/>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57358" name="Line 14"/>
          <p:cNvSpPr>
            <a:spLocks noChangeShapeType="1"/>
          </p:cNvSpPr>
          <p:nvPr/>
        </p:nvSpPr>
        <p:spPr bwMode="auto">
          <a:xfrm>
            <a:off x="6323013" y="3406775"/>
            <a:ext cx="884237" cy="51593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59" name="Line 15"/>
          <p:cNvSpPr>
            <a:spLocks noChangeShapeType="1"/>
          </p:cNvSpPr>
          <p:nvPr/>
        </p:nvSpPr>
        <p:spPr bwMode="auto">
          <a:xfrm>
            <a:off x="7646988" y="5470525"/>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0" name="Line 16"/>
          <p:cNvSpPr>
            <a:spLocks noChangeShapeType="1"/>
          </p:cNvSpPr>
          <p:nvPr/>
        </p:nvSpPr>
        <p:spPr bwMode="auto">
          <a:xfrm>
            <a:off x="8839200" y="3560763"/>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1" name="Line 17"/>
          <p:cNvSpPr>
            <a:spLocks noChangeShapeType="1"/>
          </p:cNvSpPr>
          <p:nvPr/>
        </p:nvSpPr>
        <p:spPr bwMode="auto">
          <a:xfrm flipH="1">
            <a:off x="7658100" y="3408363"/>
            <a:ext cx="968375" cy="5476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2" name="Line 18"/>
          <p:cNvSpPr>
            <a:spLocks noChangeShapeType="1"/>
          </p:cNvSpPr>
          <p:nvPr/>
        </p:nvSpPr>
        <p:spPr bwMode="auto">
          <a:xfrm>
            <a:off x="7740650" y="2581275"/>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3" name="Line 19"/>
          <p:cNvSpPr>
            <a:spLocks noChangeShapeType="1"/>
          </p:cNvSpPr>
          <p:nvPr/>
        </p:nvSpPr>
        <p:spPr bwMode="auto">
          <a:xfrm>
            <a:off x="5995988" y="3565525"/>
            <a:ext cx="1587" cy="206375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4" name="Line 20"/>
          <p:cNvSpPr>
            <a:spLocks noChangeShapeType="1"/>
          </p:cNvSpPr>
          <p:nvPr/>
        </p:nvSpPr>
        <p:spPr bwMode="auto">
          <a:xfrm flipH="1">
            <a:off x="6272213" y="5487988"/>
            <a:ext cx="896937" cy="379412"/>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5" name="Line 21"/>
          <p:cNvSpPr>
            <a:spLocks noChangeShapeType="1"/>
          </p:cNvSpPr>
          <p:nvPr/>
        </p:nvSpPr>
        <p:spPr bwMode="auto">
          <a:xfrm>
            <a:off x="7353300" y="1655763"/>
            <a:ext cx="0" cy="6096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7366" name="Line 22"/>
          <p:cNvSpPr>
            <a:spLocks noChangeShapeType="1"/>
          </p:cNvSpPr>
          <p:nvPr/>
        </p:nvSpPr>
        <p:spPr bwMode="auto">
          <a:xfrm>
            <a:off x="7505700" y="1655763"/>
            <a:ext cx="0" cy="6096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72055" name="Freeform 23"/>
          <p:cNvSpPr>
            <a:spLocks/>
          </p:cNvSpPr>
          <p:nvPr/>
        </p:nvSpPr>
        <p:spPr bwMode="auto">
          <a:xfrm>
            <a:off x="6096000" y="16557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72056" name="Freeform 24"/>
          <p:cNvSpPr>
            <a:spLocks/>
          </p:cNvSpPr>
          <p:nvPr/>
        </p:nvSpPr>
        <p:spPr bwMode="auto">
          <a:xfrm>
            <a:off x="6248400" y="16557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69" name="Line 25"/>
          <p:cNvSpPr>
            <a:spLocks noChangeShapeType="1"/>
          </p:cNvSpPr>
          <p:nvPr/>
        </p:nvSpPr>
        <p:spPr bwMode="auto">
          <a:xfrm>
            <a:off x="7466013" y="4398963"/>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72058" name="Freeform 26"/>
          <p:cNvSpPr>
            <a:spLocks/>
          </p:cNvSpPr>
          <p:nvPr/>
        </p:nvSpPr>
        <p:spPr bwMode="auto">
          <a:xfrm>
            <a:off x="6096000" y="16764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72059" name="Freeform 27"/>
          <p:cNvSpPr>
            <a:spLocks/>
          </p:cNvSpPr>
          <p:nvPr/>
        </p:nvSpPr>
        <p:spPr bwMode="auto">
          <a:xfrm>
            <a:off x="7543800" y="16764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7372" name="Rectangle 28"/>
          <p:cNvSpPr>
            <a:spLocks noChangeArrowheads="1"/>
          </p:cNvSpPr>
          <p:nvPr/>
        </p:nvSpPr>
        <p:spPr bwMode="auto">
          <a:xfrm>
            <a:off x="8662988" y="5689600"/>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T</a:t>
            </a:r>
            <a:r>
              <a:rPr lang="en-US" altLang="zh-CN">
                <a:latin typeface="Times New Roman" panose="02020603050405020304" pitchFamily="18" charset="0"/>
                <a:ea typeface="SimSun" panose="02010600030101010101" pitchFamily="2" charset="-122"/>
                <a:sym typeface="Symbol" panose="05050102010706020507" pitchFamily="18" charset="2"/>
              </a:rPr>
              <a:t></a:t>
            </a:r>
            <a:endParaRPr lang="en-US" altLang="zh-TW" sz="3600">
              <a:ea typeface="新細明體" panose="02020500000000000000" pitchFamily="18" charset="-120"/>
              <a:sym typeface="Symbol" panose="05050102010706020507" pitchFamily="18" charset="2"/>
            </a:endParaRPr>
          </a:p>
        </p:txBody>
      </p:sp>
      <p:sp>
        <p:nvSpPr>
          <p:cNvPr id="172061" name="Text Box 29"/>
          <p:cNvSpPr txBox="1">
            <a:spLocks noChangeArrowheads="1"/>
          </p:cNvSpPr>
          <p:nvPr/>
        </p:nvSpPr>
        <p:spPr bwMode="auto">
          <a:xfrm>
            <a:off x="152400" y="5502275"/>
            <a:ext cx="51816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CN" sz="2400">
                <a:latin typeface="Times New Roman" panose="02020603050405020304" pitchFamily="18" charset="0"/>
                <a:ea typeface="SimSun" panose="02010600030101010101" pitchFamily="2" charset="-122"/>
                <a:sym typeface="Symbol" panose="05050102010706020507" pitchFamily="18" charset="2"/>
              </a:rPr>
              <a:t>So we would like </a:t>
            </a:r>
            <a:r>
              <a:rPr lang="en-US" altLang="zh-TW" sz="2400">
                <a:latin typeface="Times New Roman" panose="02020603050405020304" pitchFamily="18" charset="0"/>
                <a:ea typeface="新細明體" panose="02020500000000000000" pitchFamily="18" charset="-120"/>
              </a:rPr>
              <a:t>det(</a:t>
            </a:r>
            <a:r>
              <a:rPr lang="en-US" altLang="zh-TW" sz="2400" i="1">
                <a:latin typeface="Times New Roman" panose="02020603050405020304" pitchFamily="18" charset="0"/>
                <a:ea typeface="新細明體" panose="02020500000000000000" pitchFamily="18" charset="-120"/>
              </a:rPr>
              <a:t>L</a:t>
            </a:r>
            <a:r>
              <a:rPr lang="en-US" altLang="zh-TW" sz="2400" baseline="-25000">
                <a:latin typeface="Times New Roman" panose="02020603050405020304" pitchFamily="18" charset="0"/>
                <a:ea typeface="新細明體" panose="02020500000000000000" pitchFamily="18" charset="-120"/>
              </a:rPr>
              <a:t>T</a:t>
            </a:r>
            <a:r>
              <a:rPr lang="en-US" altLang="zh-TW" sz="2400">
                <a:latin typeface="Times New Roman" panose="02020603050405020304" pitchFamily="18" charset="0"/>
                <a:ea typeface="新細明體" panose="02020500000000000000" pitchFamily="18" charset="-120"/>
              </a:rPr>
              <a:t>)</a:t>
            </a:r>
            <a:r>
              <a:rPr lang="en-US" altLang="zh-TW" sz="240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a:latin typeface="Times New Roman" panose="02020603050405020304" pitchFamily="18" charset="0"/>
                <a:ea typeface="新細明體" panose="02020500000000000000" pitchFamily="18" charset="-120"/>
              </a:rPr>
              <a:t>det(</a:t>
            </a:r>
            <a:r>
              <a:rPr lang="en-US" altLang="zh-TW" sz="2400" i="1">
                <a:latin typeface="Times New Roman" panose="02020603050405020304" pitchFamily="18" charset="0"/>
                <a:ea typeface="新細明體" panose="02020500000000000000" pitchFamily="18" charset="-120"/>
              </a:rPr>
              <a:t>L</a:t>
            </a:r>
            <a:r>
              <a:rPr lang="en-US" altLang="zh-TW" sz="2400" baseline="-25000">
                <a:latin typeface="Times New Roman" panose="02020603050405020304" pitchFamily="18" charset="0"/>
                <a:ea typeface="新細明體" panose="02020500000000000000" pitchFamily="18" charset="-120"/>
              </a:rPr>
              <a:t>T</a:t>
            </a:r>
            <a:r>
              <a:rPr lang="en-US" altLang="zh-CN" sz="2400" baseline="-25000">
                <a:latin typeface="Times New Roman" panose="02020603050405020304" pitchFamily="18" charset="0"/>
                <a:ea typeface="SimSun" panose="02010600030101010101" pitchFamily="2" charset="-122"/>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 0. When the base field is large enough, </a:t>
            </a:r>
            <a:r>
              <a:rPr lang="en-US" altLang="zh-CN" sz="2400">
                <a:latin typeface="Times New Roman" panose="02020603050405020304" pitchFamily="18" charset="0"/>
                <a:ea typeface="SimSun" panose="02010600030101010101" pitchFamily="2" charset="-122"/>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2055"/>
                                        </p:tgtEl>
                                        <p:attrNameLst>
                                          <p:attrName>style.visibility</p:attrName>
                                        </p:attrNameLst>
                                      </p:cBhvr>
                                      <p:to>
                                        <p:strVal val="visible"/>
                                      </p:to>
                                    </p:set>
                                    <p:animEffect transition="in" filter="wipe(up)">
                                      <p:cBhvr>
                                        <p:cTn id="7" dur="2000"/>
                                        <p:tgtEl>
                                          <p:spTgt spid="172055"/>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72056"/>
                                        </p:tgtEl>
                                        <p:attrNameLst>
                                          <p:attrName>style.visibility</p:attrName>
                                        </p:attrNameLst>
                                      </p:cBhvr>
                                      <p:to>
                                        <p:strVal val="visible"/>
                                      </p:to>
                                    </p:set>
                                    <p:animEffect transition="in" filter="wipe(up)">
                                      <p:cBhvr>
                                        <p:cTn id="11" dur="1000"/>
                                        <p:tgtEl>
                                          <p:spTgt spid="1720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2034"/>
                                        </p:tgtEl>
                                        <p:attrNameLst>
                                          <p:attrName>style.visibility</p:attrName>
                                        </p:attrNameLst>
                                      </p:cBhvr>
                                      <p:to>
                                        <p:strVal val="visible"/>
                                      </p:to>
                                    </p:set>
                                    <p:animEffect transition="in" filter="wipe(up)">
                                      <p:cBhvr>
                                        <p:cTn id="16" dur="1000"/>
                                        <p:tgtEl>
                                          <p:spTgt spid="172034"/>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72058"/>
                                        </p:tgtEl>
                                        <p:attrNameLst>
                                          <p:attrName>style.visibility</p:attrName>
                                        </p:attrNameLst>
                                      </p:cBhvr>
                                      <p:to>
                                        <p:strVal val="visible"/>
                                      </p:to>
                                    </p:set>
                                    <p:animEffect transition="in" filter="wipe(up)">
                                      <p:cBhvr>
                                        <p:cTn id="20" dur="2000"/>
                                        <p:tgtEl>
                                          <p:spTgt spid="172058"/>
                                        </p:tgtEl>
                                      </p:cBhvr>
                                    </p:animEffect>
                                  </p:childTnLst>
                                </p:cTn>
                              </p:par>
                            </p:childTnLst>
                          </p:cTn>
                        </p:par>
                        <p:par>
                          <p:cTn id="21" fill="hold" nodeType="afterGroup">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72059"/>
                                        </p:tgtEl>
                                        <p:attrNameLst>
                                          <p:attrName>style.visibility</p:attrName>
                                        </p:attrNameLst>
                                      </p:cBhvr>
                                      <p:to>
                                        <p:strVal val="visible"/>
                                      </p:to>
                                    </p:set>
                                    <p:animEffect transition="in" filter="wipe(up)">
                                      <p:cBhvr>
                                        <p:cTn id="24" dur="1000"/>
                                        <p:tgtEl>
                                          <p:spTgt spid="1720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2061"/>
                                        </p:tgtEl>
                                        <p:attrNameLst>
                                          <p:attrName>style.visibility</p:attrName>
                                        </p:attrNameLst>
                                      </p:cBhvr>
                                      <p:to>
                                        <p:strVal val="visible"/>
                                      </p:to>
                                    </p:set>
                                    <p:animEffect transition="in" filter="wipe(up)">
                                      <p:cBhvr>
                                        <p:cTn id="29" dur="1000"/>
                                        <p:tgtEl>
                                          <p:spTgt spid="17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P spid="172055" grpId="0" animBg="1"/>
      <p:bldP spid="172056" grpId="0" animBg="1"/>
      <p:bldP spid="172058" grpId="0" animBg="1"/>
      <p:bldP spid="172059" grpId="0" animBg="1"/>
      <p:bldP spid="17206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47"/>
          <p:cNvSpPr txBox="1">
            <a:spLocks noChangeArrowheads="1"/>
          </p:cNvSpPr>
          <p:nvPr/>
        </p:nvSpPr>
        <p:spPr bwMode="auto">
          <a:xfrm>
            <a:off x="304800" y="1682750"/>
            <a:ext cx="5257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latin typeface="Times New Roman" panose="02020603050405020304" pitchFamily="18" charset="0"/>
                <a:ea typeface="新細明體" panose="02020500000000000000" pitchFamily="18" charset="-120"/>
              </a:rPr>
              <a:t>Polynomial-time algorithm :</a:t>
            </a:r>
          </a:p>
          <a:p>
            <a:pPr eaLnBrk="1" hangingPunct="1"/>
            <a:r>
              <a:rPr lang="en-US" altLang="zh-TW" sz="2400">
                <a:latin typeface="Times New Roman" panose="02020603050405020304" pitchFamily="18" charset="0"/>
                <a:ea typeface="新細明體" panose="02020500000000000000" pitchFamily="18" charset="-120"/>
              </a:rPr>
              <a:t>Let T</a:t>
            </a:r>
            <a:r>
              <a:rPr lang="en-US" altLang="zh-TW" sz="2400" baseline="-25000">
                <a:latin typeface="Times New Roman" panose="02020603050405020304" pitchFamily="18" charset="0"/>
                <a:ea typeface="新細明體" panose="02020500000000000000" pitchFamily="18" charset="-120"/>
              </a:rPr>
              <a:t>1</a:t>
            </a:r>
            <a:r>
              <a:rPr lang="en-US" altLang="zh-TW" sz="2400">
                <a:latin typeface="Times New Roman" panose="02020603050405020304" pitchFamily="18" charset="0"/>
                <a:ea typeface="新細明體" panose="02020500000000000000" pitchFamily="18" charset="-120"/>
              </a:rPr>
              <a:t>, T</a:t>
            </a:r>
            <a:r>
              <a:rPr lang="en-US" altLang="zh-TW" sz="2400" baseline="-25000">
                <a:latin typeface="Times New Roman" panose="02020603050405020304" pitchFamily="18" charset="0"/>
                <a:ea typeface="新細明體" panose="02020500000000000000" pitchFamily="18" charset="-120"/>
              </a:rPr>
              <a:t>2</a:t>
            </a:r>
            <a:r>
              <a:rPr lang="en-US" altLang="zh-TW" sz="2400">
                <a:latin typeface="Times New Roman" panose="02020603050405020304" pitchFamily="18" charset="0"/>
                <a:ea typeface="新細明體" panose="02020500000000000000" pitchFamily="18" charset="-120"/>
              </a:rPr>
              <a:t>, … , T</a:t>
            </a:r>
            <a:r>
              <a:rPr lang="en-US" altLang="zh-TW" sz="2400" baseline="-25000">
                <a:latin typeface="Times New Roman" panose="02020603050405020304" pitchFamily="18" charset="0"/>
                <a:ea typeface="新細明體" panose="02020500000000000000" pitchFamily="18" charset="-120"/>
              </a:rPr>
              <a:t>m</a:t>
            </a:r>
            <a:r>
              <a:rPr lang="en-US" altLang="zh-TW" sz="2400">
                <a:latin typeface="Times New Roman" panose="02020603050405020304" pitchFamily="18" charset="0"/>
                <a:ea typeface="新細明體" panose="02020500000000000000" pitchFamily="18" charset="-120"/>
              </a:rPr>
              <a:t> list all the non-source nodes T with maxflow(T)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a:t>
            </a:r>
          </a:p>
          <a:p>
            <a:pPr eaLnBrk="1" hangingPunct="1"/>
            <a:r>
              <a:rPr lang="en-US" altLang="zh-TW" sz="2400">
                <a:latin typeface="Times New Roman" panose="02020603050405020304" pitchFamily="18" charset="0"/>
                <a:ea typeface="新細明體" panose="02020500000000000000" pitchFamily="18" charset="-120"/>
              </a:rPr>
              <a:t>Leading to </a:t>
            </a:r>
            <a:r>
              <a:rPr lang="en-GB" altLang="zh-TW" sz="2400">
                <a:latin typeface="Times New Roman" panose="02020603050405020304" pitchFamily="18" charset="0"/>
                <a:ea typeface="新細明體" panose="02020500000000000000" pitchFamily="18" charset="-120"/>
              </a:rPr>
              <a:t>T</a:t>
            </a:r>
            <a:r>
              <a:rPr lang="en-GB" altLang="zh-TW" sz="2400" baseline="-25000">
                <a:latin typeface="Times New Roman" panose="02020603050405020304" pitchFamily="18" charset="0"/>
                <a:ea typeface="新細明體" panose="02020500000000000000" pitchFamily="18" charset="-120"/>
              </a:rPr>
              <a:t>q</a:t>
            </a:r>
            <a:r>
              <a:rPr lang="en-US" altLang="zh-TW" sz="2400">
                <a:latin typeface="Times New Roman" panose="02020603050405020304" pitchFamily="18" charset="0"/>
                <a:ea typeface="新細明體" panose="02020500000000000000" pitchFamily="18" charset="-120"/>
              </a:rPr>
              <a:t>, 1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q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m, </a:t>
            </a:r>
            <a:r>
              <a:rPr lang="en-GB" altLang="zh-TW" sz="2400">
                <a:latin typeface="Times New Roman" panose="02020603050405020304" pitchFamily="18" charset="0"/>
                <a:ea typeface="新細明體" panose="02020500000000000000" pitchFamily="18" charset="-120"/>
              </a:rPr>
              <a:t>there exist </a:t>
            </a:r>
            <a:r>
              <a:rPr lang="en-US" altLang="zh-TW" sz="2400">
                <a:latin typeface="Times New Roman" panose="02020603050405020304" pitchFamily="18" charset="0"/>
                <a:ea typeface="新細明體" panose="02020500000000000000" pitchFamily="18" charset="-120"/>
              </a:rPr>
              <a:t>channel-disjoint paths P</a:t>
            </a:r>
            <a:r>
              <a:rPr lang="en-US" altLang="zh-TW" sz="2400" baseline="-25000">
                <a:latin typeface="Times New Roman" panose="02020603050405020304" pitchFamily="18" charset="0"/>
                <a:ea typeface="新細明體" panose="02020500000000000000" pitchFamily="18" charset="-120"/>
              </a:rPr>
              <a:t>q,1</a:t>
            </a:r>
            <a:r>
              <a:rPr lang="en-US" altLang="zh-TW" sz="2400">
                <a:latin typeface="Times New Roman" panose="02020603050405020304" pitchFamily="18" charset="0"/>
                <a:ea typeface="新細明體" panose="02020500000000000000" pitchFamily="18" charset="-120"/>
              </a:rPr>
              <a:t>, P</a:t>
            </a:r>
            <a:r>
              <a:rPr lang="en-US" altLang="zh-TW" sz="2400" baseline="-25000">
                <a:latin typeface="Times New Roman" panose="02020603050405020304" pitchFamily="18" charset="0"/>
                <a:ea typeface="新細明體" panose="02020500000000000000" pitchFamily="18" charset="-120"/>
              </a:rPr>
              <a:t>q,2</a:t>
            </a:r>
            <a:r>
              <a:rPr lang="en-US" altLang="zh-TW" sz="2400">
                <a:latin typeface="Times New Roman" panose="02020603050405020304" pitchFamily="18" charset="0"/>
                <a:ea typeface="新細明體" panose="02020500000000000000" pitchFamily="18" charset="-120"/>
              </a:rPr>
              <a:t>, … , P</a:t>
            </a:r>
            <a:r>
              <a:rPr lang="en-US" altLang="zh-TW" sz="2400" baseline="-25000">
                <a:latin typeface="Times New Roman" panose="02020603050405020304" pitchFamily="18" charset="0"/>
                <a:ea typeface="新細明體" panose="02020500000000000000" pitchFamily="18" charset="-120"/>
              </a:rPr>
              <a:t>q,</a:t>
            </a:r>
            <a:r>
              <a:rPr lang="en-US" altLang="zh-TW" sz="2400" baseline="-25000">
                <a:latin typeface="Times New Roman" panose="02020603050405020304" pitchFamily="18" charset="0"/>
                <a:ea typeface="新細明體" panose="02020500000000000000" pitchFamily="18" charset="-120"/>
                <a:sym typeface="Symbol" panose="05050102010706020507" pitchFamily="18" charset="2"/>
              </a:rPr>
              <a:t></a:t>
            </a:r>
            <a:r>
              <a:rPr lang="en-GB" altLang="zh-TW" sz="2400">
                <a:latin typeface="Times New Roman" panose="02020603050405020304" pitchFamily="18" charset="0"/>
                <a:ea typeface="新細明體" panose="02020500000000000000" pitchFamily="18" charset="-120"/>
              </a:rPr>
              <a:t>. </a:t>
            </a:r>
            <a:endParaRPr lang="en-US" altLang="zh-TW" sz="2400">
              <a:latin typeface="Times New Roman" panose="02020603050405020304" pitchFamily="18" charset="0"/>
              <a:ea typeface="新細明體" panose="02020500000000000000" pitchFamily="18" charset="-120"/>
            </a:endParaRPr>
          </a:p>
        </p:txBody>
      </p:sp>
      <p:sp>
        <p:nvSpPr>
          <p:cNvPr id="58371" name="Text Box 52"/>
          <p:cNvSpPr txBox="1">
            <a:spLocks noChangeArrowheads="1"/>
          </p:cNvSpPr>
          <p:nvPr/>
        </p:nvSpPr>
        <p:spPr bwMode="auto">
          <a:xfrm>
            <a:off x="304800" y="4133850"/>
            <a:ext cx="5562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lnSpc>
                <a:spcPct val="50000"/>
              </a:lnSpc>
            </a:pPr>
            <a:r>
              <a:rPr lang="en-GB" altLang="zh-TW" sz="2400">
                <a:latin typeface="Times New Roman" panose="02020603050405020304" pitchFamily="18" charset="0"/>
                <a:ea typeface="新細明體" panose="02020500000000000000" pitchFamily="18" charset="-120"/>
              </a:rPr>
              <a:t>{for each node (upstream to downstream)</a:t>
            </a:r>
          </a:p>
          <a:p>
            <a:pPr eaLnBrk="1" hangingPunct="1">
              <a:lnSpc>
                <a:spcPct val="50000"/>
              </a:lnSpc>
            </a:pPr>
            <a:r>
              <a:rPr lang="en-GB" altLang="zh-TW" sz="2400">
                <a:latin typeface="Times New Roman" panose="02020603050405020304" pitchFamily="18" charset="0"/>
                <a:ea typeface="新細明體" panose="02020500000000000000" pitchFamily="18" charset="-120"/>
              </a:rPr>
              <a:t>   {for each outgoing channel e</a:t>
            </a:r>
          </a:p>
          <a:p>
            <a:pPr eaLnBrk="1" hangingPunct="1">
              <a:lnSpc>
                <a:spcPct val="50000"/>
              </a:lnSpc>
            </a:pPr>
            <a:r>
              <a:rPr lang="en-GB" altLang="zh-TW" sz="2400">
                <a:latin typeface="Times New Roman" panose="02020603050405020304" pitchFamily="18" charset="0"/>
                <a:ea typeface="新細明體" panose="02020500000000000000" pitchFamily="18" charset="-120"/>
              </a:rPr>
              <a:t>      {Choose </a:t>
            </a:r>
            <a:r>
              <a:rPr lang="en-US" altLang="zh-TW" sz="2400">
                <a:latin typeface="Times New Roman" panose="02020603050405020304" pitchFamily="18" charset="0"/>
                <a:ea typeface="新細明體" panose="02020500000000000000" pitchFamily="18" charset="-120"/>
              </a:rPr>
              <a:t>a vector w in V</a:t>
            </a:r>
            <a:r>
              <a:rPr lang="en-US" altLang="zh-TW" sz="2400" baseline="-25000">
                <a:latin typeface="Times New Roman" panose="02020603050405020304" pitchFamily="18" charset="0"/>
                <a:ea typeface="新細明體" panose="02020500000000000000" pitchFamily="18" charset="-120"/>
              </a:rPr>
              <a:t>T</a:t>
            </a:r>
            <a:r>
              <a:rPr lang="en-US" altLang="zh-TW" sz="2400">
                <a:latin typeface="Times New Roman" panose="02020603050405020304" pitchFamily="18" charset="0"/>
                <a:ea typeface="新細明體" panose="02020500000000000000" pitchFamily="18" charset="-120"/>
              </a:rPr>
              <a:t> such that</a:t>
            </a:r>
          </a:p>
          <a:p>
            <a:pPr eaLnBrk="1" hangingPunct="1">
              <a:lnSpc>
                <a:spcPct val="50000"/>
              </a:lnSpc>
            </a:pPr>
            <a:r>
              <a:rPr lang="en-US" altLang="zh-TW" sz="2400">
                <a:latin typeface="Times New Roman" panose="02020603050405020304" pitchFamily="18" charset="0"/>
                <a:ea typeface="新細明體" panose="02020500000000000000" pitchFamily="18" charset="-120"/>
              </a:rPr>
              <a:t>         w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GB" altLang="zh-TW" sz="2400">
                <a:latin typeface="Times New Roman" panose="02020603050405020304" pitchFamily="18" charset="0"/>
                <a:ea typeface="新細明體" panose="02020500000000000000" pitchFamily="18" charset="-120"/>
              </a:rPr>
              <a:t>{</a:t>
            </a:r>
            <a:r>
              <a:rPr lang="en-GB" altLang="zh-TW" sz="2400" i="1">
                <a:latin typeface="Times New Roman" panose="02020603050405020304" pitchFamily="18" charset="0"/>
                <a:ea typeface="新細明體" panose="02020500000000000000" pitchFamily="18" charset="-120"/>
              </a:rPr>
              <a:t>f</a:t>
            </a:r>
            <a:r>
              <a:rPr lang="en-US" altLang="zh-TW" sz="2400" baseline="-25000">
                <a:latin typeface="Times New Roman" panose="02020603050405020304" pitchFamily="18" charset="0"/>
                <a:ea typeface="新細明體" panose="02020500000000000000" pitchFamily="18" charset="-120"/>
              </a:rPr>
              <a:t>q,j </a:t>
            </a:r>
            <a:r>
              <a:rPr lang="en-GB" altLang="zh-TW" sz="2400">
                <a:latin typeface="Times New Roman" panose="02020603050405020304" pitchFamily="18" charset="0"/>
                <a:ea typeface="新細明體" panose="02020500000000000000" pitchFamily="18" charset="-120"/>
              </a:rPr>
              <a:t>: j </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GB" altLang="zh-TW" sz="2400">
                <a:latin typeface="Times New Roman" panose="02020603050405020304" pitchFamily="18" charset="0"/>
                <a:ea typeface="新細明體" panose="02020500000000000000" pitchFamily="18" charset="-120"/>
              </a:rPr>
              <a:t> i}</a:t>
            </a:r>
            <a:r>
              <a:rPr lang="en-US" altLang="zh-TW" sz="2400">
                <a:latin typeface="Times New Roman" panose="02020603050405020304" pitchFamily="18" charset="0"/>
                <a:ea typeface="新細明體" panose="02020500000000000000" pitchFamily="18" charset="-120"/>
                <a:sym typeface="Symbol" panose="05050102010706020507" pitchFamily="18" charset="2"/>
              </a:rPr>
              <a:t></a:t>
            </a:r>
            <a:r>
              <a:rPr lang="en-GB"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rPr>
              <a:t>for every pair (q, i); </a:t>
            </a:r>
          </a:p>
          <a:p>
            <a:pPr eaLnBrk="1" hangingPunct="1">
              <a:lnSpc>
                <a:spcPct val="50000"/>
              </a:lnSpc>
            </a:pPr>
            <a:r>
              <a:rPr lang="en-US" altLang="zh-TW" sz="2400" i="1">
                <a:latin typeface="Times New Roman" panose="02020603050405020304" pitchFamily="18" charset="0"/>
                <a:ea typeface="新細明體" panose="02020500000000000000" pitchFamily="18" charset="-120"/>
              </a:rPr>
              <a:t>         f</a:t>
            </a:r>
            <a:r>
              <a:rPr lang="en-US" altLang="zh-TW" sz="2400" baseline="-25000">
                <a:latin typeface="Times New Roman" panose="02020603050405020304" pitchFamily="18" charset="0"/>
                <a:ea typeface="新細明體" panose="02020500000000000000" pitchFamily="18" charset="-120"/>
              </a:rPr>
              <a:t>e</a:t>
            </a:r>
            <a:r>
              <a:rPr lang="en-US" altLang="zh-TW" sz="2400">
                <a:latin typeface="Times New Roman" panose="02020603050405020304" pitchFamily="18" charset="0"/>
                <a:ea typeface="新細明體" panose="02020500000000000000" pitchFamily="18" charset="-120"/>
              </a:rPr>
              <a:t> = w;                 </a:t>
            </a:r>
          </a:p>
          <a:p>
            <a:pPr eaLnBrk="1" hangingPunct="1">
              <a:lnSpc>
                <a:spcPct val="50000"/>
              </a:lnSpc>
            </a:pPr>
            <a:r>
              <a:rPr lang="en-US" altLang="zh-TW" sz="2400">
                <a:latin typeface="Times New Roman" panose="02020603050405020304" pitchFamily="18" charset="0"/>
                <a:ea typeface="新細明體" panose="02020500000000000000" pitchFamily="18" charset="-120"/>
              </a:rPr>
              <a:t>} } }</a:t>
            </a:r>
          </a:p>
        </p:txBody>
      </p:sp>
      <p:sp>
        <p:nvSpPr>
          <p:cNvPr id="58372" name="Rectangle 57"/>
          <p:cNvSpPr>
            <a:spLocks noChangeArrowheads="1"/>
          </p:cNvSpPr>
          <p:nvPr/>
        </p:nvSpPr>
        <p:spPr bwMode="auto">
          <a:xfrm>
            <a:off x="5791200" y="5715000"/>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T</a:t>
            </a:r>
            <a:endParaRPr lang="en-US" altLang="zh-TW" sz="3600">
              <a:ea typeface="新細明體" panose="02020500000000000000" pitchFamily="18" charset="-120"/>
            </a:endParaRPr>
          </a:p>
        </p:txBody>
      </p:sp>
      <p:sp>
        <p:nvSpPr>
          <p:cNvPr id="58373" name="Line 58"/>
          <p:cNvSpPr>
            <a:spLocks noChangeShapeType="1"/>
          </p:cNvSpPr>
          <p:nvPr/>
        </p:nvSpPr>
        <p:spPr bwMode="auto">
          <a:xfrm flipH="1">
            <a:off x="6232525" y="2597150"/>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74" name="Oval 59"/>
          <p:cNvSpPr>
            <a:spLocks noChangeArrowheads="1"/>
          </p:cNvSpPr>
          <p:nvPr/>
        </p:nvSpPr>
        <p:spPr bwMode="auto">
          <a:xfrm>
            <a:off x="5791200" y="3048000"/>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75" name="Oval 60"/>
          <p:cNvSpPr>
            <a:spLocks noChangeArrowheads="1"/>
          </p:cNvSpPr>
          <p:nvPr/>
        </p:nvSpPr>
        <p:spPr bwMode="auto">
          <a:xfrm>
            <a:off x="8626475" y="3048000"/>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76" name="Oval 61"/>
          <p:cNvSpPr>
            <a:spLocks noChangeArrowheads="1"/>
          </p:cNvSpPr>
          <p:nvPr/>
        </p:nvSpPr>
        <p:spPr bwMode="auto">
          <a:xfrm>
            <a:off x="7207250" y="3819525"/>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77" name="Oval 62"/>
          <p:cNvSpPr>
            <a:spLocks noChangeArrowheads="1"/>
          </p:cNvSpPr>
          <p:nvPr/>
        </p:nvSpPr>
        <p:spPr bwMode="auto">
          <a:xfrm>
            <a:off x="5791200" y="5638800"/>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78" name="Oval 63"/>
          <p:cNvSpPr>
            <a:spLocks noChangeArrowheads="1"/>
          </p:cNvSpPr>
          <p:nvPr/>
        </p:nvSpPr>
        <p:spPr bwMode="auto">
          <a:xfrm>
            <a:off x="8626475" y="5618163"/>
            <a:ext cx="441325" cy="4778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79" name="Oval 64"/>
          <p:cNvSpPr>
            <a:spLocks noChangeArrowheads="1"/>
          </p:cNvSpPr>
          <p:nvPr/>
        </p:nvSpPr>
        <p:spPr bwMode="auto">
          <a:xfrm>
            <a:off x="7196138" y="5105400"/>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80" name="Rectangle 65"/>
          <p:cNvSpPr>
            <a:spLocks noChangeArrowheads="1"/>
          </p:cNvSpPr>
          <p:nvPr/>
        </p:nvSpPr>
        <p:spPr bwMode="auto">
          <a:xfrm>
            <a:off x="7243763" y="2286000"/>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58381" name="Line 66"/>
          <p:cNvSpPr>
            <a:spLocks noChangeShapeType="1"/>
          </p:cNvSpPr>
          <p:nvPr/>
        </p:nvSpPr>
        <p:spPr bwMode="auto">
          <a:xfrm>
            <a:off x="6323013" y="3406775"/>
            <a:ext cx="884237" cy="51593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2" name="Line 67"/>
          <p:cNvSpPr>
            <a:spLocks noChangeShapeType="1"/>
          </p:cNvSpPr>
          <p:nvPr/>
        </p:nvSpPr>
        <p:spPr bwMode="auto">
          <a:xfrm>
            <a:off x="7646988" y="5470525"/>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3" name="Line 68"/>
          <p:cNvSpPr>
            <a:spLocks noChangeShapeType="1"/>
          </p:cNvSpPr>
          <p:nvPr/>
        </p:nvSpPr>
        <p:spPr bwMode="auto">
          <a:xfrm>
            <a:off x="8839200" y="3560763"/>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4" name="Line 69"/>
          <p:cNvSpPr>
            <a:spLocks noChangeShapeType="1"/>
          </p:cNvSpPr>
          <p:nvPr/>
        </p:nvSpPr>
        <p:spPr bwMode="auto">
          <a:xfrm flipH="1">
            <a:off x="7658100" y="3408363"/>
            <a:ext cx="968375" cy="5476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5" name="Line 70"/>
          <p:cNvSpPr>
            <a:spLocks noChangeShapeType="1"/>
          </p:cNvSpPr>
          <p:nvPr/>
        </p:nvSpPr>
        <p:spPr bwMode="auto">
          <a:xfrm>
            <a:off x="7740650" y="2581275"/>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6" name="Line 71"/>
          <p:cNvSpPr>
            <a:spLocks noChangeShapeType="1"/>
          </p:cNvSpPr>
          <p:nvPr/>
        </p:nvSpPr>
        <p:spPr bwMode="auto">
          <a:xfrm>
            <a:off x="5995988" y="3565525"/>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7" name="Line 72"/>
          <p:cNvSpPr>
            <a:spLocks noChangeShapeType="1"/>
          </p:cNvSpPr>
          <p:nvPr/>
        </p:nvSpPr>
        <p:spPr bwMode="auto">
          <a:xfrm flipH="1">
            <a:off x="6272213" y="5487988"/>
            <a:ext cx="896937" cy="37941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8" name="Line 73"/>
          <p:cNvSpPr>
            <a:spLocks noChangeShapeType="1"/>
          </p:cNvSpPr>
          <p:nvPr/>
        </p:nvSpPr>
        <p:spPr bwMode="auto">
          <a:xfrm>
            <a:off x="7353300" y="1655763"/>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8389" name="Line 74"/>
          <p:cNvSpPr>
            <a:spLocks noChangeShapeType="1"/>
          </p:cNvSpPr>
          <p:nvPr/>
        </p:nvSpPr>
        <p:spPr bwMode="auto">
          <a:xfrm>
            <a:off x="7505700" y="1655763"/>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71" name="Freeform 75"/>
          <p:cNvSpPr>
            <a:spLocks/>
          </p:cNvSpPr>
          <p:nvPr/>
        </p:nvSpPr>
        <p:spPr bwMode="auto">
          <a:xfrm>
            <a:off x="6096000" y="16557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72" name="Freeform 76"/>
          <p:cNvSpPr>
            <a:spLocks/>
          </p:cNvSpPr>
          <p:nvPr/>
        </p:nvSpPr>
        <p:spPr bwMode="auto">
          <a:xfrm>
            <a:off x="6248400" y="16557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92" name="Line 77"/>
          <p:cNvSpPr>
            <a:spLocks noChangeShapeType="1"/>
          </p:cNvSpPr>
          <p:nvPr/>
        </p:nvSpPr>
        <p:spPr bwMode="auto">
          <a:xfrm>
            <a:off x="7466013" y="4398963"/>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74" name="Freeform 78"/>
          <p:cNvSpPr>
            <a:spLocks/>
          </p:cNvSpPr>
          <p:nvPr/>
        </p:nvSpPr>
        <p:spPr bwMode="auto">
          <a:xfrm>
            <a:off x="6096000" y="16764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75" name="Freeform 79"/>
          <p:cNvSpPr>
            <a:spLocks/>
          </p:cNvSpPr>
          <p:nvPr/>
        </p:nvSpPr>
        <p:spPr bwMode="auto">
          <a:xfrm>
            <a:off x="7543800" y="16764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8395" name="Rectangle 80"/>
          <p:cNvSpPr>
            <a:spLocks noChangeArrowheads="1"/>
          </p:cNvSpPr>
          <p:nvPr/>
        </p:nvSpPr>
        <p:spPr bwMode="auto">
          <a:xfrm>
            <a:off x="8662988" y="5689600"/>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T</a:t>
            </a:r>
            <a:r>
              <a:rPr lang="en-US" altLang="zh-CN">
                <a:latin typeface="Times New Roman" panose="02020603050405020304" pitchFamily="18" charset="0"/>
                <a:ea typeface="SimSun" panose="02010600030101010101" pitchFamily="2" charset="-122"/>
                <a:sym typeface="Symbol" panose="05050102010706020507" pitchFamily="18" charset="2"/>
              </a:rPr>
              <a:t></a:t>
            </a:r>
            <a:endParaRPr lang="en-US" altLang="zh-TW" sz="3600">
              <a:ea typeface="新細明體" panose="02020500000000000000" pitchFamily="18" charset="-120"/>
              <a:sym typeface="Symbol" panose="05050102010706020507" pitchFamily="18" charset="2"/>
            </a:endParaRPr>
          </a:p>
        </p:txBody>
      </p:sp>
      <p:sp>
        <p:nvSpPr>
          <p:cNvPr id="58396" name="Rectangle 81"/>
          <p:cNvSpPr>
            <a:spLocks noGrp="1" noChangeArrowheads="1"/>
          </p:cNvSpPr>
          <p:nvPr>
            <p:ph type="title"/>
          </p:nvPr>
        </p:nvSpPr>
        <p:spPr>
          <a:xfrm>
            <a:off x="1371600" y="274638"/>
            <a:ext cx="6553200" cy="944562"/>
          </a:xfrm>
          <a:noFill/>
        </p:spPr>
        <p:txBody>
          <a:bodyPr/>
          <a:lstStyle/>
          <a:p>
            <a:pPr eaLnBrk="1" hangingPunct="1"/>
            <a:r>
              <a:rPr lang="en-US" altLang="zh-TW" sz="4000" smtClean="0">
                <a:solidFill>
                  <a:schemeClr val="accent2"/>
                </a:solidFill>
                <a:ea typeface="新細明體" panose="02020500000000000000" pitchFamily="18" charset="-120"/>
              </a:rPr>
              <a:t>Modified construction of linear multicast</a:t>
            </a:r>
            <a:r>
              <a:rPr lang="en-US" altLang="zh-TW" sz="3600" smtClean="0">
                <a:solidFill>
                  <a:schemeClr val="accent2"/>
                </a:solidFill>
                <a:ea typeface="新細明體" panose="02020500000000000000" pitchFamily="18" charset="-120"/>
              </a:rPr>
              <a:t> </a:t>
            </a:r>
            <a:r>
              <a:rPr lang="en-US" altLang="zh-TW" sz="2000" smtClean="0">
                <a:solidFill>
                  <a:schemeClr val="accent2"/>
                </a:solidFill>
                <a:ea typeface="新細明體" panose="02020500000000000000" pitchFamily="18" charset="-120"/>
              </a:rPr>
              <a:t>[S-E-T ACM SPAA‘03]</a:t>
            </a:r>
            <a:endParaRPr lang="en-US" altLang="zh-TW" sz="2000" smtClean="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71"/>
                                        </p:tgtEl>
                                        <p:attrNameLst>
                                          <p:attrName>style.visibility</p:attrName>
                                        </p:attrNameLst>
                                      </p:cBhvr>
                                      <p:to>
                                        <p:strVal val="visible"/>
                                      </p:to>
                                    </p:set>
                                    <p:animEffect transition="in" filter="wipe(up)">
                                      <p:cBhvr>
                                        <p:cTn id="7" dur="500"/>
                                        <p:tgtEl>
                                          <p:spTgt spid="417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72"/>
                                        </p:tgtEl>
                                        <p:attrNameLst>
                                          <p:attrName>style.visibility</p:attrName>
                                        </p:attrNameLst>
                                      </p:cBhvr>
                                      <p:to>
                                        <p:strVal val="visible"/>
                                      </p:to>
                                    </p:set>
                                    <p:animEffect transition="in" filter="wipe(up)">
                                      <p:cBhvr>
                                        <p:cTn id="11" dur="500"/>
                                        <p:tgtEl>
                                          <p:spTgt spid="417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174"/>
                                        </p:tgtEl>
                                        <p:attrNameLst>
                                          <p:attrName>style.visibility</p:attrName>
                                        </p:attrNameLst>
                                      </p:cBhvr>
                                      <p:to>
                                        <p:strVal val="visible"/>
                                      </p:to>
                                    </p:set>
                                    <p:animEffect transition="in" filter="wipe(up)">
                                      <p:cBhvr>
                                        <p:cTn id="15" dur="500"/>
                                        <p:tgtEl>
                                          <p:spTgt spid="4174"/>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175"/>
                                        </p:tgtEl>
                                        <p:attrNameLst>
                                          <p:attrName>style.visibility</p:attrName>
                                        </p:attrNameLst>
                                      </p:cBhvr>
                                      <p:to>
                                        <p:strVal val="visible"/>
                                      </p:to>
                                    </p:set>
                                    <p:animEffect transition="in" filter="wipe(up)">
                                      <p:cBhvr>
                                        <p:cTn id="19" dur="500"/>
                                        <p:tgtEl>
                                          <p:spTgt spid="4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1" grpId="0" animBg="1"/>
      <p:bldP spid="4172" grpId="0" animBg="1"/>
      <p:bldP spid="4174" grpId="0" animBg="1"/>
      <p:bldP spid="41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457200" y="274638"/>
            <a:ext cx="8229600" cy="868362"/>
          </a:xfrm>
        </p:spPr>
        <p:txBody>
          <a:bodyPr/>
          <a:lstStyle/>
          <a:p>
            <a:r>
              <a:rPr lang="en-US" altLang="zh-TW" smtClean="0">
                <a:ea typeface="新細明體" panose="02020500000000000000" pitchFamily="18" charset="-120"/>
              </a:rPr>
              <a:t>Key ideas of the construction</a:t>
            </a:r>
            <a:endParaRPr lang="zh-TW" altLang="en-US" smtClean="0">
              <a:ea typeface="新細明體" panose="02020500000000000000" pitchFamily="18" charset="-120"/>
            </a:endParaRPr>
          </a:p>
        </p:txBody>
      </p:sp>
      <p:sp>
        <p:nvSpPr>
          <p:cNvPr id="59395"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8753B839-E848-432F-8A25-CFD0F2A2A754}"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59396"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5939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A6055C91-3168-4485-99D0-FD0CE74A5FF6}" type="slidenum">
              <a:rPr lang="zh-TW" altLang="en-US" sz="1400"/>
              <a:pPr eaLnBrk="1" hangingPunct="1"/>
              <a:t>25</a:t>
            </a:fld>
            <a:endParaRPr lang="en-US" altLang="zh-TW" sz="1400"/>
          </a:p>
        </p:txBody>
      </p:sp>
      <p:sp>
        <p:nvSpPr>
          <p:cNvPr id="59398" name="文字方塊 5"/>
          <p:cNvSpPr txBox="1">
            <a:spLocks noChangeArrowheads="1"/>
          </p:cNvSpPr>
          <p:nvPr/>
        </p:nvSpPr>
        <p:spPr bwMode="auto">
          <a:xfrm>
            <a:off x="533400" y="1143000"/>
            <a:ext cx="7467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ea typeface="新細明體" panose="02020500000000000000" pitchFamily="18" charset="-120"/>
              </a:rPr>
              <a:t>Stage 1: For each sink t, find m edge-independent paths (flows). Only the edges in the union of these flows are considered in the second stage of the algorithm.</a:t>
            </a:r>
          </a:p>
          <a:p>
            <a:pPr eaLnBrk="1" hangingPunct="1"/>
            <a:r>
              <a:rPr lang="en-US" altLang="zh-TW" sz="2400">
                <a:ea typeface="新細明體" panose="02020500000000000000" pitchFamily="18" charset="-120"/>
              </a:rPr>
              <a:t>Stage 2: A greedy algorithm that visits each edge in turn and designs the linear coding employed for that edge. The order for visiting the edges is chosen so that the encoding for edge </a:t>
            </a:r>
            <a:r>
              <a:rPr lang="en-US" altLang="zh-TW" sz="2400">
                <a:solidFill>
                  <a:srgbClr val="0000FF"/>
                </a:solidFill>
                <a:ea typeface="新細明體" panose="02020500000000000000" pitchFamily="18" charset="-120"/>
              </a:rPr>
              <a:t>e</a:t>
            </a:r>
            <a:r>
              <a:rPr lang="en-US" altLang="zh-TW" sz="2400">
                <a:ea typeface="新細明體" panose="02020500000000000000" pitchFamily="18" charset="-120"/>
              </a:rPr>
              <a:t> is designed after the encodings for all edges leading to </a:t>
            </a:r>
            <a:r>
              <a:rPr lang="en-US" altLang="zh-TW" sz="2400">
                <a:solidFill>
                  <a:srgbClr val="0000FF"/>
                </a:solidFill>
                <a:ea typeface="新細明體" panose="02020500000000000000" pitchFamily="18" charset="-120"/>
              </a:rPr>
              <a:t>e</a:t>
            </a:r>
            <a:r>
              <a:rPr lang="en-US" altLang="zh-TW" sz="2400">
                <a:ea typeface="新細明體" panose="02020500000000000000" pitchFamily="18" charset="-120"/>
              </a:rPr>
              <a:t>. The goal in designing the encoding for </a:t>
            </a:r>
            <a:r>
              <a:rPr lang="en-US" altLang="zh-TW" sz="2400">
                <a:solidFill>
                  <a:srgbClr val="0000FF"/>
                </a:solidFill>
                <a:ea typeface="新細明體" panose="02020500000000000000" pitchFamily="18" charset="-120"/>
              </a:rPr>
              <a:t>e=(v,w) </a:t>
            </a:r>
            <a:r>
              <a:rPr lang="en-US" altLang="zh-TW" sz="2400">
                <a:ea typeface="新細明體" panose="02020500000000000000" pitchFamily="18" charset="-120"/>
              </a:rPr>
              <a:t>is to choose a linear combination of the inputs to node that ensures that all sinks that lie downstream from </a:t>
            </a:r>
            <a:r>
              <a:rPr lang="en-US" altLang="zh-TW" sz="2400">
                <a:solidFill>
                  <a:srgbClr val="0000FF"/>
                </a:solidFill>
                <a:ea typeface="新細明體" panose="02020500000000000000" pitchFamily="18" charset="-120"/>
              </a:rPr>
              <a:t>e</a:t>
            </a:r>
            <a:r>
              <a:rPr lang="en-US" altLang="zh-TW" sz="2400">
                <a:ea typeface="新細明體" panose="02020500000000000000" pitchFamily="18" charset="-120"/>
              </a:rPr>
              <a:t> obtain linearly </a:t>
            </a:r>
            <a:r>
              <a:rPr lang="en-US" altLang="zh-TW" sz="2400">
                <a:solidFill>
                  <a:srgbClr val="0000FF"/>
                </a:solidFill>
                <a:ea typeface="新細明體" panose="02020500000000000000" pitchFamily="18" charset="-120"/>
              </a:rPr>
              <a:t>m</a:t>
            </a:r>
            <a:r>
              <a:rPr lang="en-US" altLang="zh-TW" sz="2400">
                <a:ea typeface="新細明體" panose="02020500000000000000" pitchFamily="18" charset="-120"/>
              </a:rPr>
              <a:t> independent combinations of the original source symbols.</a:t>
            </a:r>
            <a:endParaRPr lang="zh-TW" altLang="en-US" sz="240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1029"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30"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1"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2"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3"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4"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5"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6"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1037"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38"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39"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0"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1"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2"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3"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4"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5"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6"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47"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sp>
        <p:nvSpPr>
          <p:cNvPr id="1048"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grpSp>
        <p:nvGrpSpPr>
          <p:cNvPr id="1049" name="群組 43"/>
          <p:cNvGrpSpPr>
            <a:grpSpLocks/>
          </p:cNvGrpSpPr>
          <p:nvPr/>
        </p:nvGrpSpPr>
        <p:grpSpPr bwMode="auto">
          <a:xfrm>
            <a:off x="6538913" y="228600"/>
            <a:ext cx="1081087" cy="1081088"/>
            <a:chOff x="3831000" y="1087800"/>
            <a:chExt cx="1080429" cy="1080429"/>
          </a:xfrm>
        </p:grpSpPr>
        <p:graphicFrame>
          <p:nvGraphicFramePr>
            <p:cNvPr id="1027"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1089"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77"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078"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79"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80"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81"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82"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83"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84"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85"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1086"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050" name="群組 44"/>
          <p:cNvGrpSpPr>
            <a:grpSpLocks/>
          </p:cNvGrpSpPr>
          <p:nvPr/>
        </p:nvGrpSpPr>
        <p:grpSpPr bwMode="auto">
          <a:xfrm>
            <a:off x="7834313" y="228600"/>
            <a:ext cx="1081087" cy="1081088"/>
            <a:chOff x="3831000" y="1087800"/>
            <a:chExt cx="1080429" cy="1080429"/>
          </a:xfrm>
        </p:grpSpPr>
        <p:graphicFrame>
          <p:nvGraphicFramePr>
            <p:cNvPr id="1026"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1090"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67"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068"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69"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70"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71"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72"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73"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74"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75"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1076"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051"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1052"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1053"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1054"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1055"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1056"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1057"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1058"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1059"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1060"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1061"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sp>
        <p:nvSpPr>
          <p:cNvPr id="146"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47"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48"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49"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66" name="文字方塊 5"/>
          <p:cNvSpPr txBox="1">
            <a:spLocks noChangeArrowheads="1"/>
          </p:cNvSpPr>
          <p:nvPr/>
        </p:nvSpPr>
        <p:spPr bwMode="auto">
          <a:xfrm>
            <a:off x="228600" y="1685925"/>
            <a:ext cx="502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For each sink t, find m </a:t>
            </a:r>
            <a:br>
              <a:rPr lang="en-US" altLang="zh-TW" sz="2400">
                <a:ea typeface="新細明體" panose="02020500000000000000" pitchFamily="18" charset="-120"/>
              </a:rPr>
            </a:br>
            <a:r>
              <a:rPr lang="en-US" altLang="zh-TW" sz="2400">
                <a:ea typeface="新細明體" panose="02020500000000000000" pitchFamily="18" charset="-120"/>
              </a:rPr>
              <a:t>edge-independent paths (flows). </a:t>
            </a:r>
          </a:p>
          <a:p>
            <a:pPr eaLnBrk="1" hangingPunct="1">
              <a:buFont typeface="Arial" panose="020B0604020202020204" pitchFamily="34" charset="0"/>
              <a:buChar char="•"/>
            </a:pPr>
            <a:r>
              <a:rPr lang="en-US" altLang="zh-TW" sz="2400">
                <a:ea typeface="新細明體" panose="02020500000000000000" pitchFamily="18" charset="-120"/>
              </a:rPr>
              <a:t>Only the edges in the union of these flows are considered in the second stage of the algorithm.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up)">
                                      <p:cBhvr>
                                        <p:cTn id="7" dur="500"/>
                                        <p:tgtEl>
                                          <p:spTgt spid="14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wipe(up)">
                                      <p:cBhvr>
                                        <p:cTn id="11" dur="500"/>
                                        <p:tgtEl>
                                          <p:spTgt spid="14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ipe(up)">
                                      <p:cBhvr>
                                        <p:cTn id="15" dur="500"/>
                                        <p:tgtEl>
                                          <p:spTgt spid="14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wipe(up)">
                                      <p:cBhvr>
                                        <p:cTn id="19" dur="500"/>
                                        <p:tgtEl>
                                          <p:spTgt spid="14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51"/>
                                        </p:tgtEl>
                                        <p:attrNameLst>
                                          <p:attrName>style.visibility</p:attrName>
                                        </p:attrNameLst>
                                      </p:cBhvr>
                                      <p:to>
                                        <p:strVal val="visible"/>
                                      </p:to>
                                    </p:set>
                                    <p:animEffect transition="in" filter="blinds(horizontal)">
                                      <p:cBhvr>
                                        <p:cTn id="23" dur="500"/>
                                        <p:tgtEl>
                                          <p:spTgt spid="105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52"/>
                                        </p:tgtEl>
                                        <p:attrNameLst>
                                          <p:attrName>style.visibility</p:attrName>
                                        </p:attrNameLst>
                                      </p:cBhvr>
                                      <p:to>
                                        <p:strVal val="visible"/>
                                      </p:to>
                                    </p:set>
                                    <p:animEffect transition="in" filter="blinds(horizontal)">
                                      <p:cBhvr>
                                        <p:cTn id="26" dur="500"/>
                                        <p:tgtEl>
                                          <p:spTgt spid="105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53"/>
                                        </p:tgtEl>
                                        <p:attrNameLst>
                                          <p:attrName>style.visibility</p:attrName>
                                        </p:attrNameLst>
                                      </p:cBhvr>
                                      <p:to>
                                        <p:strVal val="visible"/>
                                      </p:to>
                                    </p:set>
                                    <p:animEffect transition="in" filter="blinds(horizontal)">
                                      <p:cBhvr>
                                        <p:cTn id="29" dur="500"/>
                                        <p:tgtEl>
                                          <p:spTgt spid="105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54"/>
                                        </p:tgtEl>
                                        <p:attrNameLst>
                                          <p:attrName>style.visibility</p:attrName>
                                        </p:attrNameLst>
                                      </p:cBhvr>
                                      <p:to>
                                        <p:strVal val="visible"/>
                                      </p:to>
                                    </p:set>
                                    <p:animEffect transition="in" filter="blinds(horizontal)">
                                      <p:cBhvr>
                                        <p:cTn id="32" dur="500"/>
                                        <p:tgtEl>
                                          <p:spTgt spid="105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57"/>
                                        </p:tgtEl>
                                        <p:attrNameLst>
                                          <p:attrName>style.visibility</p:attrName>
                                        </p:attrNameLst>
                                      </p:cBhvr>
                                      <p:to>
                                        <p:strVal val="visible"/>
                                      </p:to>
                                    </p:set>
                                    <p:animEffect transition="in" filter="blinds(horizontal)">
                                      <p:cBhvr>
                                        <p:cTn id="35" dur="500"/>
                                        <p:tgtEl>
                                          <p:spTgt spid="105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56"/>
                                        </p:tgtEl>
                                        <p:attrNameLst>
                                          <p:attrName>style.visibility</p:attrName>
                                        </p:attrNameLst>
                                      </p:cBhvr>
                                      <p:to>
                                        <p:strVal val="visible"/>
                                      </p:to>
                                    </p:set>
                                    <p:animEffect transition="in" filter="blinds(horizontal)">
                                      <p:cBhvr>
                                        <p:cTn id="38" dur="500"/>
                                        <p:tgtEl>
                                          <p:spTgt spid="105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61"/>
                                        </p:tgtEl>
                                        <p:attrNameLst>
                                          <p:attrName>style.visibility</p:attrName>
                                        </p:attrNameLst>
                                      </p:cBhvr>
                                      <p:to>
                                        <p:strVal val="visible"/>
                                      </p:to>
                                    </p:set>
                                    <p:animEffect transition="in" filter="blinds(horizontal)">
                                      <p:cBhvr>
                                        <p:cTn id="41" dur="500"/>
                                        <p:tgtEl>
                                          <p:spTgt spid="106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55"/>
                                        </p:tgtEl>
                                        <p:attrNameLst>
                                          <p:attrName>style.visibility</p:attrName>
                                        </p:attrNameLst>
                                      </p:cBhvr>
                                      <p:to>
                                        <p:strVal val="visible"/>
                                      </p:to>
                                    </p:set>
                                    <p:animEffect transition="in" filter="blinds(horizontal)">
                                      <p:cBhvr>
                                        <p:cTn id="44" dur="500"/>
                                        <p:tgtEl>
                                          <p:spTgt spid="105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59"/>
                                        </p:tgtEl>
                                        <p:attrNameLst>
                                          <p:attrName>style.visibility</p:attrName>
                                        </p:attrNameLst>
                                      </p:cBhvr>
                                      <p:to>
                                        <p:strVal val="visible"/>
                                      </p:to>
                                    </p:set>
                                    <p:animEffect transition="in" filter="blinds(horizontal)">
                                      <p:cBhvr>
                                        <p:cTn id="47" dur="500"/>
                                        <p:tgtEl>
                                          <p:spTgt spid="105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60"/>
                                        </p:tgtEl>
                                        <p:attrNameLst>
                                          <p:attrName>style.visibility</p:attrName>
                                        </p:attrNameLst>
                                      </p:cBhvr>
                                      <p:to>
                                        <p:strVal val="visible"/>
                                      </p:to>
                                    </p:set>
                                    <p:animEffect transition="in" filter="blinds(horizontal)">
                                      <p:cBhvr>
                                        <p:cTn id="50" dur="500"/>
                                        <p:tgtEl>
                                          <p:spTgt spid="106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058"/>
                                        </p:tgtEl>
                                        <p:attrNameLst>
                                          <p:attrName>style.visibility</p:attrName>
                                        </p:attrNameLst>
                                      </p:cBhvr>
                                      <p:to>
                                        <p:strVal val="visible"/>
                                      </p:to>
                                    </p:set>
                                    <p:animEffect transition="in" filter="blinds(horizontal)">
                                      <p:cBhvr>
                                        <p:cTn id="53" dur="500"/>
                                        <p:tgtEl>
                                          <p:spTgt spid="1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 grpId="0"/>
      <p:bldP spid="1052" grpId="0"/>
      <p:bldP spid="1053" grpId="0"/>
      <p:bldP spid="1054" grpId="0"/>
      <p:bldP spid="1055" grpId="0"/>
      <p:bldP spid="1056" grpId="0"/>
      <p:bldP spid="1057" grpId="0"/>
      <p:bldP spid="1058" grpId="0"/>
      <p:bldP spid="1059" grpId="0"/>
      <p:bldP spid="1060" grpId="0"/>
      <p:bldP spid="1061" grpId="0"/>
      <p:bldP spid="146" grpId="0" animBg="1"/>
      <p:bldP spid="147" grpId="0" animBg="1"/>
      <p:bldP spid="148" grpId="0" animBg="1"/>
      <p:bldP spid="1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2064"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5"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66"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67"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68"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69"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70"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71"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2072"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3"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4"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5"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6"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7"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8"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79"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80"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81"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82"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2083" name="群組 43"/>
          <p:cNvGrpSpPr>
            <a:grpSpLocks/>
          </p:cNvGrpSpPr>
          <p:nvPr/>
        </p:nvGrpSpPr>
        <p:grpSpPr bwMode="auto">
          <a:xfrm>
            <a:off x="6538913" y="228600"/>
            <a:ext cx="1081087" cy="1081088"/>
            <a:chOff x="3831000" y="1087800"/>
            <a:chExt cx="1080429" cy="1080429"/>
          </a:xfrm>
        </p:grpSpPr>
        <p:graphicFrame>
          <p:nvGraphicFramePr>
            <p:cNvPr id="2062"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2135" name="Formula" r:id="rId3" imgW="140040" imgH="146160" progId="Equation.Ribbit">
                    <p:embed/>
                  </p:oleObj>
                </mc:Choice>
                <mc:Fallback>
                  <p:oleObj name="Formula" r:id="rId3" imgW="140040" imgH="146160" progId="Equation.Ribbi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12"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113"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14"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2115"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16"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2117"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18"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2119"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2120"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2121"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2084" name="群組 44"/>
          <p:cNvGrpSpPr>
            <a:grpSpLocks/>
          </p:cNvGrpSpPr>
          <p:nvPr/>
        </p:nvGrpSpPr>
        <p:grpSpPr bwMode="auto">
          <a:xfrm>
            <a:off x="7834313" y="228600"/>
            <a:ext cx="1081087" cy="1081088"/>
            <a:chOff x="3831000" y="1087800"/>
            <a:chExt cx="1080429" cy="1080429"/>
          </a:xfrm>
        </p:grpSpPr>
        <p:graphicFrame>
          <p:nvGraphicFramePr>
            <p:cNvPr id="2061" name="Object 5"/>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2136" name="Formula" r:id="rId5" imgW="140040" imgH="146160" progId="Equation.Ribbit">
                    <p:embed/>
                  </p:oleObj>
                </mc:Choice>
                <mc:Fallback>
                  <p:oleObj name="Formula" r:id="rId5" imgW="140040" imgH="146160" progId="Equation.Ribbit">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02"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103"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04"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05"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06"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2107"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08"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2109"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2110"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2111"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2085"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2086"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2087"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2088"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2089"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2090"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2091"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2092"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2093"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2094"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2095"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2050" name="Object 25"/>
          <p:cNvGraphicFramePr>
            <a:graphicFrameLocks noChangeAspect="1"/>
          </p:cNvGraphicFramePr>
          <p:nvPr/>
        </p:nvGraphicFramePr>
        <p:xfrm>
          <a:off x="522288" y="2286000"/>
          <a:ext cx="3670300" cy="760413"/>
        </p:xfrm>
        <a:graphic>
          <a:graphicData uri="http://schemas.openxmlformats.org/presentationml/2006/ole">
            <mc:AlternateContent xmlns:mc="http://schemas.openxmlformats.org/markup-compatibility/2006">
              <mc:Choice xmlns:v="urn:schemas-microsoft-com:vml" Requires="v">
                <p:oleObj spid="_x0000_s2137" name="Formula" r:id="rId7" imgW="1846800" imgH="382320" progId="Equation.Ribbit">
                  <p:embed/>
                </p:oleObj>
              </mc:Choice>
              <mc:Fallback>
                <p:oleObj name="Formula" r:id="rId7" imgW="1846800" imgH="382320" progId="Equation.Ribbit">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8" y="2286000"/>
                        <a:ext cx="36703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6"/>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2138" name="Formula" r:id="rId9" imgW="933480" imgH="382320" progId="Equation.Ribbit">
                  <p:embed/>
                </p:oleObj>
              </mc:Choice>
              <mc:Fallback>
                <p:oleObj name="Formula" r:id="rId9" imgW="933480" imgH="382320" progId="Equation.Ribbit">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27"/>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2139" name="Formula" r:id="rId11" imgW="927360" imgH="382320" progId="Equation.Ribbit">
                  <p:embed/>
                </p:oleObj>
              </mc:Choice>
              <mc:Fallback>
                <p:oleObj name="Formula" r:id="rId11" imgW="927360" imgH="382320" progId="Equation.Ribbit">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28"/>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2140" name="Formula" r:id="rId13" imgW="1009800" imgH="204480" progId="Equation.Ribbit">
                  <p:embed/>
                </p:oleObj>
              </mc:Choice>
              <mc:Fallback>
                <p:oleObj name="Formula" r:id="rId13" imgW="1009800" imgH="204480" progId="Equation.Ribbit">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29"/>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2141" name="Formula" r:id="rId15" imgW="1003320" imgH="204480" progId="Equation.Ribbit">
                  <p:embed/>
                </p:oleObj>
              </mc:Choice>
              <mc:Fallback>
                <p:oleObj name="Formula" r:id="rId15" imgW="1003320" imgH="204480" progId="Equation.Ribbit">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30"/>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2142" name="Formula" r:id="rId17" imgW="253080" imgH="273240" progId="Equation.Ribbit">
                  <p:embed/>
                </p:oleObj>
              </mc:Choice>
              <mc:Fallback>
                <p:oleObj name="Formula" r:id="rId17" imgW="253080" imgH="273240" progId="Equation.Ribbit">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31"/>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2143" name="Formula" r:id="rId19" imgW="253080" imgH="273240" progId="Equation.Ribbit">
                  <p:embed/>
                </p:oleObj>
              </mc:Choice>
              <mc:Fallback>
                <p:oleObj name="Formula" r:id="rId19" imgW="253080" imgH="273240" progId="Equation.Ribbit">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6"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97"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98"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099"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2100" name="矩形 155"/>
          <p:cNvSpPr>
            <a:spLocks noChangeArrowheads="1"/>
          </p:cNvSpPr>
          <p:nvPr/>
        </p:nvSpPr>
        <p:spPr bwMode="auto">
          <a:xfrm>
            <a:off x="304800" y="16764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1</a:t>
            </a:r>
            <a:r>
              <a:rPr lang="en-US" altLang="zh-TW" sz="2400">
                <a:ea typeface="新細明體" panose="02020500000000000000" pitchFamily="18" charset="-120"/>
              </a:rPr>
              <a:t> and edge e</a:t>
            </a:r>
            <a:r>
              <a:rPr lang="en-US" altLang="zh-TW" sz="2400" baseline="-25000">
                <a:ea typeface="新細明體" panose="02020500000000000000" pitchFamily="18" charset="-120"/>
              </a:rPr>
              <a:t>2 </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2057" name="Object 45"/>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2144" name="Formula" r:id="rId21" imgW="228600" imgH="127080" progId="Equation.Ribbit">
                  <p:embed/>
                </p:oleObj>
              </mc:Choice>
              <mc:Fallback>
                <p:oleObj name="Formula" r:id="rId21" imgW="228600" imgH="127080" progId="Equation.Ribbit">
                  <p:embed/>
                  <p:pic>
                    <p:nvPicPr>
                      <p:cNvPr id="0" name="Object 4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46"/>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2145" name="Formula" r:id="rId23" imgW="228600" imgH="127080" progId="Equation.Ribbit">
                  <p:embed/>
                </p:oleObj>
              </mc:Choice>
              <mc:Fallback>
                <p:oleObj name="Formula" r:id="rId23" imgW="228600" imgH="127080" progId="Equation.Ribbit">
                  <p:embed/>
                  <p:pic>
                    <p:nvPicPr>
                      <p:cNvPr id="0" name="Object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47"/>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2146" name="Formula" r:id="rId25" imgW="228600" imgH="127080" progId="Equation.Ribbit">
                  <p:embed/>
                </p:oleObj>
              </mc:Choice>
              <mc:Fallback>
                <p:oleObj name="Formula" r:id="rId25" imgW="228600" imgH="127080" progId="Equation.Ribbit">
                  <p:embed/>
                  <p:pic>
                    <p:nvPicPr>
                      <p:cNvPr id="0" name="Object 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48"/>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2147" name="Formula" r:id="rId26" imgW="228600" imgH="127080" progId="Equation.Ribbit">
                  <p:embed/>
                </p:oleObj>
              </mc:Choice>
              <mc:Fallback>
                <p:oleObj name="Formula" r:id="rId26" imgW="228600" imgH="127080" progId="Equation.Ribbit">
                  <p:embed/>
                  <p:pic>
                    <p:nvPicPr>
                      <p:cNvPr id="0" name="Object 4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1"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3089"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090"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91"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92"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93"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94"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95"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96"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3097"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098"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099"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0"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1"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2"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3"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4"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5"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6"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07"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3108" name="群組 43"/>
          <p:cNvGrpSpPr>
            <a:grpSpLocks/>
          </p:cNvGrpSpPr>
          <p:nvPr/>
        </p:nvGrpSpPr>
        <p:grpSpPr bwMode="auto">
          <a:xfrm>
            <a:off x="6538913" y="228600"/>
            <a:ext cx="1081087" cy="1081088"/>
            <a:chOff x="3831000" y="1087800"/>
            <a:chExt cx="1080429" cy="1080429"/>
          </a:xfrm>
        </p:grpSpPr>
        <p:graphicFrame>
          <p:nvGraphicFramePr>
            <p:cNvPr id="3087"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3169"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45"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146"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47"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3148"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49"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3150"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51"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3152"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3153"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3154"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109" name="群組 44"/>
          <p:cNvGrpSpPr>
            <a:grpSpLocks/>
          </p:cNvGrpSpPr>
          <p:nvPr/>
        </p:nvGrpSpPr>
        <p:grpSpPr bwMode="auto">
          <a:xfrm>
            <a:off x="7834313" y="228600"/>
            <a:ext cx="1081087" cy="1081088"/>
            <a:chOff x="3831000" y="1087800"/>
            <a:chExt cx="1080429" cy="1080429"/>
          </a:xfrm>
        </p:grpSpPr>
        <p:graphicFrame>
          <p:nvGraphicFramePr>
            <p:cNvPr id="3086"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3170"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35"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136"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37"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38"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39"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3140"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41"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3142"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3143"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3144"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110"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3111"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3112"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3113"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3114"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3115"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3116"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3117"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3118"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3119"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3120"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3074" name="Object 4"/>
          <p:cNvGraphicFramePr>
            <a:graphicFrameLocks noChangeAspect="1"/>
          </p:cNvGraphicFramePr>
          <p:nvPr/>
        </p:nvGraphicFramePr>
        <p:xfrm>
          <a:off x="522288" y="2286000"/>
          <a:ext cx="5084762" cy="760413"/>
        </p:xfrm>
        <a:graphic>
          <a:graphicData uri="http://schemas.openxmlformats.org/presentationml/2006/ole">
            <mc:AlternateContent xmlns:mc="http://schemas.openxmlformats.org/markup-compatibility/2006">
              <mc:Choice xmlns:v="urn:schemas-microsoft-com:vml" Requires="v">
                <p:oleObj spid="_x0000_s3171" name="Formula" r:id="rId7" imgW="2557800" imgH="382320" progId="Equation.Ribbit">
                  <p:embed/>
                </p:oleObj>
              </mc:Choice>
              <mc:Fallback>
                <p:oleObj name="Formula" r:id="rId7" imgW="2557800" imgH="382320" progId="Equation.Ribbit">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8" y="2286000"/>
                        <a:ext cx="5084762"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3172" name="Formula" r:id="rId9" imgW="933480" imgH="382320" progId="Equation.Ribbit">
                  <p:embed/>
                </p:oleObj>
              </mc:Choice>
              <mc:Fallback>
                <p:oleObj name="Formula" r:id="rId9" imgW="933480" imgH="382320" progId="Equation.Ribbit">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3173" name="Formula" r:id="rId11" imgW="927360" imgH="382320" progId="Equation.Ribbit">
                  <p:embed/>
                </p:oleObj>
              </mc:Choice>
              <mc:Fallback>
                <p:oleObj name="Formula" r:id="rId11" imgW="927360" imgH="382320" progId="Equation.Ribbit">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7"/>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3174" name="Formula" r:id="rId13" imgW="1009800" imgH="204480" progId="Equation.Ribbit">
                  <p:embed/>
                </p:oleObj>
              </mc:Choice>
              <mc:Fallback>
                <p:oleObj name="Formula" r:id="rId13" imgW="1009800" imgH="204480" progId="Equation.Ribbit">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3175" name="Formula" r:id="rId15" imgW="1003320" imgH="204480" progId="Equation.Ribbit">
                  <p:embed/>
                </p:oleObj>
              </mc:Choice>
              <mc:Fallback>
                <p:oleObj name="Formula" r:id="rId15" imgW="1003320" imgH="204480" progId="Equation.Ribbit">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3176" name="Formula" r:id="rId17" imgW="253080" imgH="273240" progId="Equation.Ribbit">
                  <p:embed/>
                </p:oleObj>
              </mc:Choice>
              <mc:Fallback>
                <p:oleObj name="Formula" r:id="rId17" imgW="253080" imgH="273240" progId="Equation.Ribbit">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3177" name="Formula" r:id="rId19" imgW="253080" imgH="273240" progId="Equation.Ribbit">
                  <p:embed/>
                </p:oleObj>
              </mc:Choice>
              <mc:Fallback>
                <p:oleObj name="Formula" r:id="rId19" imgW="253080" imgH="273240" progId="Equation.Ribbit">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3178" name="Formula" r:id="rId21" imgW="253080" imgH="273240" progId="Equation.Ribbit">
                  <p:embed/>
                </p:oleObj>
              </mc:Choice>
              <mc:Fallback>
                <p:oleObj name="Formula" r:id="rId21" imgW="253080" imgH="273240" progId="Equation.Ribbit">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1"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2"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3"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4"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5"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3</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3082" name="Object 20"/>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3179" name="Formula" r:id="rId22" imgW="228600" imgH="127080" progId="Equation.Ribbit">
                  <p:embed/>
                </p:oleObj>
              </mc:Choice>
              <mc:Fallback>
                <p:oleObj name="Formula" r:id="rId22" imgW="228600" imgH="127080" progId="Equation.Ribbit">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1"/>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3180" name="Formula" r:id="rId24" imgW="228600" imgH="127080" progId="Equation.Ribbit">
                  <p:embed/>
                </p:oleObj>
              </mc:Choice>
              <mc:Fallback>
                <p:oleObj name="Formula" r:id="rId24" imgW="228600" imgH="127080" progId="Equation.Ribbit">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3181" name="Formula" r:id="rId26" imgW="228600" imgH="127080" progId="Equation.Ribbit">
                  <p:embed/>
                </p:oleObj>
              </mc:Choice>
              <mc:Fallback>
                <p:oleObj name="Formula" r:id="rId26" imgW="228600" imgH="127080" progId="Equation.Ribbit">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5"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3182" name="Formula" r:id="rId27" imgW="228600" imgH="127080" progId="Equation.Ribbit">
                  <p:embed/>
                </p:oleObj>
              </mc:Choice>
              <mc:Fallback>
                <p:oleObj name="Formula" r:id="rId27" imgW="228600" imgH="127080" progId="Equation.Ribbit">
                  <p:embed/>
                  <p:pic>
                    <p:nvPicPr>
                      <p:cNvPr id="0"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6" name="矩形 82"/>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7" name="矩形 83"/>
          <p:cNvSpPr>
            <a:spLocks noChangeArrowheads="1"/>
          </p:cNvSpPr>
          <p:nvPr/>
        </p:nvSpPr>
        <p:spPr bwMode="auto">
          <a:xfrm>
            <a:off x="3309938" y="2498725"/>
            <a:ext cx="250825" cy="36036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8" name="矩形 84"/>
          <p:cNvSpPr>
            <a:spLocks noChangeArrowheads="1"/>
          </p:cNvSpPr>
          <p:nvPr/>
        </p:nvSpPr>
        <p:spPr bwMode="auto">
          <a:xfrm>
            <a:off x="49688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29" name="矩形 87"/>
          <p:cNvSpPr>
            <a:spLocks noChangeArrowheads="1"/>
          </p:cNvSpPr>
          <p:nvPr/>
        </p:nvSpPr>
        <p:spPr bwMode="auto">
          <a:xfrm>
            <a:off x="4057650"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30" name="矩形 88"/>
          <p:cNvSpPr>
            <a:spLocks noChangeArrowheads="1"/>
          </p:cNvSpPr>
          <p:nvPr/>
        </p:nvSpPr>
        <p:spPr bwMode="auto">
          <a:xfrm>
            <a:off x="1565275" y="4148138"/>
            <a:ext cx="304800" cy="719137"/>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31" name="圓角矩形 89"/>
          <p:cNvSpPr>
            <a:spLocks noChangeArrowheads="1"/>
          </p:cNvSpPr>
          <p:nvPr/>
        </p:nvSpPr>
        <p:spPr bwMode="auto">
          <a:xfrm>
            <a:off x="1143000" y="990600"/>
            <a:ext cx="5105400" cy="685800"/>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a:ea typeface="新細明體" panose="02020500000000000000" pitchFamily="18" charset="-120"/>
              </a:rPr>
              <a:t>Choose these two coefficients appropriately</a:t>
            </a:r>
            <a:br>
              <a:rPr lang="en-US" altLang="zh-TW">
                <a:ea typeface="新細明體" panose="02020500000000000000" pitchFamily="18" charset="-120"/>
              </a:rPr>
            </a:br>
            <a:r>
              <a:rPr lang="en-US" altLang="zh-TW">
                <a:ea typeface="新細明體" panose="02020500000000000000" pitchFamily="18" charset="-120"/>
              </a:rPr>
              <a:t>such that both </a:t>
            </a:r>
            <a:r>
              <a:rPr lang="en-US" altLang="zh-TW" i="1">
                <a:ea typeface="新細明體" panose="02020500000000000000" pitchFamily="18" charset="-120"/>
              </a:rPr>
              <a:t>B</a:t>
            </a:r>
            <a:r>
              <a:rPr lang="en-US" altLang="zh-TW" i="1" baseline="-25000">
                <a:ea typeface="新細明體" panose="02020500000000000000" pitchFamily="18" charset="-120"/>
              </a:rPr>
              <a:t>Y</a:t>
            </a:r>
            <a:r>
              <a:rPr lang="en-US" altLang="zh-TW">
                <a:ea typeface="新細明體" panose="02020500000000000000" pitchFamily="18" charset="-120"/>
              </a:rPr>
              <a:t> and </a:t>
            </a:r>
            <a:r>
              <a:rPr lang="en-US" altLang="zh-TW" i="1">
                <a:ea typeface="新細明體" panose="02020500000000000000" pitchFamily="18" charset="-120"/>
              </a:rPr>
              <a:t>B</a:t>
            </a:r>
            <a:r>
              <a:rPr lang="en-US" altLang="zh-TW" i="1" baseline="-25000">
                <a:ea typeface="新細明體" panose="02020500000000000000" pitchFamily="18" charset="-120"/>
              </a:rPr>
              <a:t>Z</a:t>
            </a:r>
            <a:r>
              <a:rPr lang="en-US" altLang="zh-TW">
                <a:ea typeface="新細明體" panose="02020500000000000000" pitchFamily="18" charset="-120"/>
              </a:rPr>
              <a:t> have full rank</a:t>
            </a:r>
            <a:endParaRPr lang="zh-TW" altLang="en-US">
              <a:ea typeface="新細明體" panose="02020500000000000000" pitchFamily="18" charset="-120"/>
            </a:endParaRPr>
          </a:p>
        </p:txBody>
      </p:sp>
      <p:sp>
        <p:nvSpPr>
          <p:cNvPr id="3132" name="向下箭號 90"/>
          <p:cNvSpPr>
            <a:spLocks noChangeArrowheads="1"/>
          </p:cNvSpPr>
          <p:nvPr/>
        </p:nvSpPr>
        <p:spPr bwMode="auto">
          <a:xfrm>
            <a:off x="3352800" y="1676400"/>
            <a:ext cx="76200" cy="762000"/>
          </a:xfrm>
          <a:prstGeom prst="downArrow">
            <a:avLst>
              <a:gd name="adj1" fmla="val 50000"/>
              <a:gd name="adj2" fmla="val 143750"/>
            </a:avLst>
          </a:prstGeom>
          <a:solidFill>
            <a:srgbClr val="FF0000"/>
          </a:solidFill>
          <a:ln w="9525" algn="ctr">
            <a:solidFill>
              <a:srgbClr val="FF0000"/>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33" name="向下箭號 91"/>
          <p:cNvSpPr>
            <a:spLocks noChangeArrowheads="1"/>
          </p:cNvSpPr>
          <p:nvPr/>
        </p:nvSpPr>
        <p:spPr bwMode="auto">
          <a:xfrm rot="4356390">
            <a:off x="2506663" y="1311275"/>
            <a:ext cx="76200" cy="1797050"/>
          </a:xfrm>
          <a:prstGeom prst="downArrow">
            <a:avLst>
              <a:gd name="adj1" fmla="val 50000"/>
              <a:gd name="adj2" fmla="val 143793"/>
            </a:avLst>
          </a:prstGeom>
          <a:solidFill>
            <a:srgbClr val="FF0000"/>
          </a:solidFill>
          <a:ln w="9525" algn="ctr">
            <a:solidFill>
              <a:srgbClr val="FF0000"/>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134"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4114"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15"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16"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17"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18"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19"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20"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21"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4122"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3"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4"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5"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6"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7"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8"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29"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30"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31"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32"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4133" name="群組 43"/>
          <p:cNvGrpSpPr>
            <a:grpSpLocks/>
          </p:cNvGrpSpPr>
          <p:nvPr/>
        </p:nvGrpSpPr>
        <p:grpSpPr bwMode="auto">
          <a:xfrm>
            <a:off x="6538913" y="228600"/>
            <a:ext cx="1081087" cy="1081088"/>
            <a:chOff x="3831000" y="1087800"/>
            <a:chExt cx="1080429" cy="1080429"/>
          </a:xfrm>
        </p:grpSpPr>
        <p:graphicFrame>
          <p:nvGraphicFramePr>
            <p:cNvPr id="4112"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4195"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70"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171"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72"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4173"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74"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4175"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76"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4177"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4178"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4179"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4134" name="群組 44"/>
          <p:cNvGrpSpPr>
            <a:grpSpLocks/>
          </p:cNvGrpSpPr>
          <p:nvPr/>
        </p:nvGrpSpPr>
        <p:grpSpPr bwMode="auto">
          <a:xfrm>
            <a:off x="7834313" y="228600"/>
            <a:ext cx="1081087" cy="1081088"/>
            <a:chOff x="3831000" y="1087800"/>
            <a:chExt cx="1080429" cy="1080429"/>
          </a:xfrm>
        </p:grpSpPr>
        <p:graphicFrame>
          <p:nvGraphicFramePr>
            <p:cNvPr id="4111"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4196"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60"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161"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62"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63"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64"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4165"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66"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4167"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4168"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4169"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4135"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4136"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4137"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4138"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4139"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4140"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4141"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4142"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4143"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4144"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4145"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4098" name="Object 4"/>
          <p:cNvGraphicFramePr>
            <a:graphicFrameLocks noChangeAspect="1"/>
          </p:cNvGraphicFramePr>
          <p:nvPr/>
        </p:nvGraphicFramePr>
        <p:xfrm>
          <a:off x="522288" y="2286000"/>
          <a:ext cx="5084762" cy="760413"/>
        </p:xfrm>
        <a:graphic>
          <a:graphicData uri="http://schemas.openxmlformats.org/presentationml/2006/ole">
            <mc:AlternateContent xmlns:mc="http://schemas.openxmlformats.org/markup-compatibility/2006">
              <mc:Choice xmlns:v="urn:schemas-microsoft-com:vml" Requires="v">
                <p:oleObj spid="_x0000_s4197" name="Formula" r:id="rId7" imgW="2557800" imgH="382320" progId="Equation.Ribbit">
                  <p:embed/>
                </p:oleObj>
              </mc:Choice>
              <mc:Fallback>
                <p:oleObj name="Formula" r:id="rId7" imgW="2557800" imgH="382320" progId="Equation.Ribbit">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8" y="2286000"/>
                        <a:ext cx="5084762"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4198" name="Formula" r:id="rId9" imgW="933480" imgH="382320" progId="Equation.Ribbit">
                  <p:embed/>
                </p:oleObj>
              </mc:Choice>
              <mc:Fallback>
                <p:oleObj name="Formula" r:id="rId9" imgW="933480" imgH="382320" progId="Equation.Ribbit">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4199" name="Formula" r:id="rId11" imgW="927360" imgH="382320" progId="Equation.Ribbit">
                  <p:embed/>
                </p:oleObj>
              </mc:Choice>
              <mc:Fallback>
                <p:oleObj name="Formula" r:id="rId11" imgW="927360" imgH="382320" progId="Equation.Ribbit">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7"/>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4200" name="Formula" r:id="rId13" imgW="1009800" imgH="204480" progId="Equation.Ribbit">
                  <p:embed/>
                </p:oleObj>
              </mc:Choice>
              <mc:Fallback>
                <p:oleObj name="Formula" r:id="rId13" imgW="1009800" imgH="204480" progId="Equation.Ribbit">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4201" name="Formula" r:id="rId15" imgW="1003320" imgH="204480" progId="Equation.Ribbit">
                  <p:embed/>
                </p:oleObj>
              </mc:Choice>
              <mc:Fallback>
                <p:oleObj name="Formula" r:id="rId15" imgW="1003320" imgH="204480" progId="Equation.Ribbit">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4202" name="Formula" r:id="rId17" imgW="253080" imgH="273240" progId="Equation.Ribbit">
                  <p:embed/>
                </p:oleObj>
              </mc:Choice>
              <mc:Fallback>
                <p:oleObj name="Formula" r:id="rId17" imgW="253080" imgH="273240" progId="Equation.Ribbit">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4203" name="Formula" r:id="rId19" imgW="253080" imgH="273240" progId="Equation.Ribbit">
                  <p:embed/>
                </p:oleObj>
              </mc:Choice>
              <mc:Fallback>
                <p:oleObj name="Formula" r:id="rId19" imgW="253080" imgH="273240" progId="Equation.Ribbit">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4204" name="Formula" r:id="rId21" imgW="253080" imgH="273240" progId="Equation.Ribbit">
                  <p:embed/>
                </p:oleObj>
              </mc:Choice>
              <mc:Fallback>
                <p:oleObj name="Formula" r:id="rId21" imgW="253080" imgH="273240" progId="Equation.Ribbit">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4205" name="Formula" r:id="rId22" imgW="253080" imgH="273240" progId="Equation.Ribbit">
                  <p:embed/>
                </p:oleObj>
              </mc:Choice>
              <mc:Fallback>
                <p:oleObj name="Formula" r:id="rId22" imgW="253080" imgH="273240" progId="Equation.Ribbit">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6"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47"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48"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49"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0"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4</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4107" name="Object 20"/>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4206" name="Formula" r:id="rId23" imgW="228600" imgH="127080" progId="Equation.Ribbit">
                  <p:embed/>
                </p:oleObj>
              </mc:Choice>
              <mc:Fallback>
                <p:oleObj name="Formula" r:id="rId23" imgW="228600" imgH="127080" progId="Equation.Ribbit">
                  <p:embed/>
                  <p:pic>
                    <p:nvPicPr>
                      <p:cNvPr id="0"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1"/>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4207" name="Formula" r:id="rId25" imgW="228600" imgH="127080" progId="Equation.Ribbit">
                  <p:embed/>
                </p:oleObj>
              </mc:Choice>
              <mc:Fallback>
                <p:oleObj name="Formula" r:id="rId25" imgW="228600" imgH="127080" progId="Equation.Ribbit">
                  <p:embed/>
                  <p:pic>
                    <p:nvPicPr>
                      <p:cNvPr id="0"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9"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4208" name="Formula" r:id="rId27" imgW="228600" imgH="127080" progId="Equation.Ribbit">
                  <p:embed/>
                </p:oleObj>
              </mc:Choice>
              <mc:Fallback>
                <p:oleObj name="Formula" r:id="rId27" imgW="228600" imgH="127080" progId="Equation.Ribbit">
                  <p:embed/>
                  <p:pic>
                    <p:nvPicPr>
                      <p:cNvPr id="0"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0"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4209" name="Formula" r:id="rId28" imgW="228600" imgH="127080" progId="Equation.Ribbit">
                  <p:embed/>
                </p:oleObj>
              </mc:Choice>
              <mc:Fallback>
                <p:oleObj name="Formula" r:id="rId28" imgW="228600" imgH="127080" progId="Equation.Ribbit">
                  <p:embed/>
                  <p:pic>
                    <p:nvPicPr>
                      <p:cNvPr id="0"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1" name="矩形 82"/>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2" name="矩形 83"/>
          <p:cNvSpPr>
            <a:spLocks noChangeArrowheads="1"/>
          </p:cNvSpPr>
          <p:nvPr/>
        </p:nvSpPr>
        <p:spPr bwMode="auto">
          <a:xfrm>
            <a:off x="3309938" y="2498725"/>
            <a:ext cx="250825" cy="36036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3" name="矩形 84"/>
          <p:cNvSpPr>
            <a:spLocks noChangeArrowheads="1"/>
          </p:cNvSpPr>
          <p:nvPr/>
        </p:nvSpPr>
        <p:spPr bwMode="auto">
          <a:xfrm>
            <a:off x="49688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4" name="矩形 85"/>
          <p:cNvSpPr>
            <a:spLocks noChangeArrowheads="1"/>
          </p:cNvSpPr>
          <p:nvPr/>
        </p:nvSpPr>
        <p:spPr bwMode="auto">
          <a:xfrm>
            <a:off x="4452938"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5" name="矩形 86"/>
          <p:cNvSpPr>
            <a:spLocks noChangeArrowheads="1"/>
          </p:cNvSpPr>
          <p:nvPr/>
        </p:nvSpPr>
        <p:spPr bwMode="auto">
          <a:xfrm>
            <a:off x="1946275" y="4148138"/>
            <a:ext cx="304800" cy="719137"/>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6"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4157" name="圓角矩形 97"/>
          <p:cNvSpPr>
            <a:spLocks noChangeArrowheads="1"/>
          </p:cNvSpPr>
          <p:nvPr/>
        </p:nvSpPr>
        <p:spPr bwMode="auto">
          <a:xfrm>
            <a:off x="1143000" y="990600"/>
            <a:ext cx="5105400" cy="685800"/>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a:ea typeface="新細明體" panose="02020500000000000000" pitchFamily="18" charset="-120"/>
              </a:rPr>
              <a:t>Choose these two coefficients appropriately</a:t>
            </a:r>
            <a:br>
              <a:rPr lang="en-US" altLang="zh-TW">
                <a:ea typeface="新細明體" panose="02020500000000000000" pitchFamily="18" charset="-120"/>
              </a:rPr>
            </a:br>
            <a:r>
              <a:rPr lang="en-US" altLang="zh-TW">
                <a:ea typeface="新細明體" panose="02020500000000000000" pitchFamily="18" charset="-120"/>
              </a:rPr>
              <a:t>such that both </a:t>
            </a:r>
            <a:r>
              <a:rPr lang="en-US" altLang="zh-TW" i="1">
                <a:ea typeface="新細明體" panose="02020500000000000000" pitchFamily="18" charset="-120"/>
              </a:rPr>
              <a:t>B</a:t>
            </a:r>
            <a:r>
              <a:rPr lang="en-US" altLang="zh-TW" i="1" baseline="-25000">
                <a:ea typeface="新細明體" panose="02020500000000000000" pitchFamily="18" charset="-120"/>
              </a:rPr>
              <a:t>Y</a:t>
            </a:r>
            <a:r>
              <a:rPr lang="en-US" altLang="zh-TW">
                <a:ea typeface="新細明體" panose="02020500000000000000" pitchFamily="18" charset="-120"/>
              </a:rPr>
              <a:t> and </a:t>
            </a:r>
            <a:r>
              <a:rPr lang="en-US" altLang="zh-TW" i="1">
                <a:ea typeface="新細明體" panose="02020500000000000000" pitchFamily="18" charset="-120"/>
              </a:rPr>
              <a:t>B</a:t>
            </a:r>
            <a:r>
              <a:rPr lang="en-US" altLang="zh-TW" i="1" baseline="-25000">
                <a:ea typeface="新細明體" panose="02020500000000000000" pitchFamily="18" charset="-120"/>
              </a:rPr>
              <a:t>Z</a:t>
            </a:r>
            <a:r>
              <a:rPr lang="en-US" altLang="zh-TW">
                <a:ea typeface="新細明體" panose="02020500000000000000" pitchFamily="18" charset="-120"/>
              </a:rPr>
              <a:t> have full rank</a:t>
            </a:r>
            <a:endParaRPr lang="zh-TW" altLang="en-US">
              <a:ea typeface="新細明體" panose="02020500000000000000" pitchFamily="18" charset="-120"/>
            </a:endParaRPr>
          </a:p>
        </p:txBody>
      </p:sp>
      <p:sp>
        <p:nvSpPr>
          <p:cNvPr id="4158" name="向下箭號 98"/>
          <p:cNvSpPr>
            <a:spLocks noChangeArrowheads="1"/>
          </p:cNvSpPr>
          <p:nvPr/>
        </p:nvSpPr>
        <p:spPr bwMode="auto">
          <a:xfrm>
            <a:off x="3352800" y="1676400"/>
            <a:ext cx="76200" cy="762000"/>
          </a:xfrm>
          <a:prstGeom prst="downArrow">
            <a:avLst>
              <a:gd name="adj1" fmla="val 50000"/>
              <a:gd name="adj2" fmla="val 143750"/>
            </a:avLst>
          </a:prstGeom>
          <a:solidFill>
            <a:srgbClr val="FF0000"/>
          </a:solidFill>
          <a:ln w="9525" algn="ctr">
            <a:solidFill>
              <a:srgbClr val="FF0000"/>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59" name="向下箭號 99"/>
          <p:cNvSpPr>
            <a:spLocks noChangeArrowheads="1"/>
          </p:cNvSpPr>
          <p:nvPr/>
        </p:nvSpPr>
        <p:spPr bwMode="auto">
          <a:xfrm rot="4356390">
            <a:off x="2506663" y="1311275"/>
            <a:ext cx="76200" cy="1797050"/>
          </a:xfrm>
          <a:prstGeom prst="downArrow">
            <a:avLst>
              <a:gd name="adj1" fmla="val 50000"/>
              <a:gd name="adj2" fmla="val 143793"/>
            </a:avLst>
          </a:prstGeom>
          <a:solidFill>
            <a:srgbClr val="FF0000"/>
          </a:solidFill>
          <a:ln w="9525" algn="ctr">
            <a:solidFill>
              <a:srgbClr val="FF0000"/>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版面配置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2262811E-6090-4A0B-A1D2-9C633421F640}"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36867" name="頁尾版面配置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368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753E586C-B72B-472D-9D82-A438A2CA2040}" type="slidenum">
              <a:rPr lang="zh-TW" altLang="en-US" sz="1400"/>
              <a:pPr eaLnBrk="1" hangingPunct="1"/>
              <a:t>3</a:t>
            </a:fld>
            <a:endParaRPr lang="en-US" altLang="zh-TW" sz="1400"/>
          </a:p>
        </p:txBody>
      </p:sp>
      <p:sp>
        <p:nvSpPr>
          <p:cNvPr id="36869" name="Rectangle 6"/>
          <p:cNvSpPr>
            <a:spLocks noChangeArrowheads="1"/>
          </p:cNvSpPr>
          <p:nvPr/>
        </p:nvSpPr>
        <p:spPr bwMode="auto">
          <a:xfrm>
            <a:off x="0" y="0"/>
            <a:ext cx="9144000" cy="6858000"/>
          </a:xfrm>
          <a:prstGeom prst="rect">
            <a:avLst/>
          </a:prstGeom>
          <a:solidFill>
            <a:srgbClr val="EFECA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6870" name="Rectangle 2"/>
          <p:cNvSpPr>
            <a:spLocks noChangeArrowheads="1"/>
          </p:cNvSpPr>
          <p:nvPr/>
        </p:nvSpPr>
        <p:spPr bwMode="auto">
          <a:xfrm>
            <a:off x="457200" y="1524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3600">
              <a:solidFill>
                <a:schemeClr val="accent2"/>
              </a:solidFill>
              <a:ea typeface="新細明體" panose="02020500000000000000" pitchFamily="18" charset="-120"/>
            </a:endParaRPr>
          </a:p>
        </p:txBody>
      </p:sp>
      <p:sp>
        <p:nvSpPr>
          <p:cNvPr id="36871" name="Rectangle 3"/>
          <p:cNvSpPr>
            <a:spLocks noChangeArrowheads="1"/>
          </p:cNvSpPr>
          <p:nvPr/>
        </p:nvSpPr>
        <p:spPr bwMode="auto">
          <a:xfrm>
            <a:off x="4953000" y="2895600"/>
            <a:ext cx="396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lnSpc>
                <a:spcPct val="90000"/>
              </a:lnSpc>
              <a:spcBef>
                <a:spcPct val="20000"/>
              </a:spcBef>
            </a:pPr>
            <a:endParaRPr lang="en-US" altLang="zh-TW">
              <a:solidFill>
                <a:schemeClr val="accent2"/>
              </a:solidFill>
              <a:ea typeface="新細明體" panose="02020500000000000000" pitchFamily="18" charset="-120"/>
            </a:endParaRPr>
          </a:p>
        </p:txBody>
      </p:sp>
      <p:sp>
        <p:nvSpPr>
          <p:cNvPr id="36872" name="Text Box 4"/>
          <p:cNvSpPr txBox="1">
            <a:spLocks noChangeArrowheads="1"/>
          </p:cNvSpPr>
          <p:nvPr/>
        </p:nvSpPr>
        <p:spPr bwMode="auto">
          <a:xfrm>
            <a:off x="304800" y="1295400"/>
            <a:ext cx="8534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a:ea typeface="新細明體" panose="02020500000000000000" pitchFamily="18" charset="-120"/>
              </a:rPr>
              <a:t>Preliminary conference version:</a:t>
            </a:r>
          </a:p>
          <a:p>
            <a:pPr eaLnBrk="1" hangingPunct="1"/>
            <a:r>
              <a:rPr lang="en-US" altLang="zh-TW">
                <a:ea typeface="新細明體" panose="02020500000000000000" pitchFamily="18" charset="-120"/>
              </a:rPr>
              <a:t>Li &amp; Yeung, “Network multicast flow via linear coding,” </a:t>
            </a:r>
            <a:r>
              <a:rPr lang="en-US" altLang="zh-TW" i="1">
                <a:ea typeface="新細明體" panose="02020500000000000000" pitchFamily="18" charset="-120"/>
              </a:rPr>
              <a:t>ISORA Conference</a:t>
            </a:r>
            <a:r>
              <a:rPr lang="en-US" altLang="zh-TW">
                <a:ea typeface="新細明體" panose="02020500000000000000" pitchFamily="18" charset="-120"/>
              </a:rPr>
              <a:t>, Kunming, China, 1998.</a:t>
            </a:r>
          </a:p>
          <a:p>
            <a:pPr eaLnBrk="1" hangingPunct="1"/>
            <a:endParaRPr lang="en-US" altLang="zh-TW">
              <a:ea typeface="新細明體" panose="02020500000000000000" pitchFamily="18" charset="-120"/>
            </a:endParaRPr>
          </a:p>
          <a:p>
            <a:pPr eaLnBrk="1" hangingPunct="1"/>
            <a:r>
              <a:rPr lang="en-US" altLang="zh-TW">
                <a:ea typeface="新細明體" panose="02020500000000000000" pitchFamily="18" charset="-120"/>
              </a:rPr>
              <a:t>Journal paper:</a:t>
            </a:r>
          </a:p>
          <a:p>
            <a:pPr eaLnBrk="1" hangingPunct="1"/>
            <a:r>
              <a:rPr lang="en-US" altLang="zh-TW">
                <a:ea typeface="新細明體" panose="02020500000000000000" pitchFamily="18" charset="-120"/>
              </a:rPr>
              <a:t>Li, Yeung &amp; Cai, “</a:t>
            </a:r>
            <a:r>
              <a:rPr lang="en-US" altLang="zh-TW">
                <a:solidFill>
                  <a:schemeClr val="accent2"/>
                </a:solidFill>
                <a:ea typeface="新細明體" panose="02020500000000000000" pitchFamily="18" charset="-120"/>
              </a:rPr>
              <a:t>Linear Network Coding</a:t>
            </a:r>
            <a:r>
              <a:rPr lang="en-US" altLang="zh-TW">
                <a:ea typeface="新細明體" panose="02020500000000000000" pitchFamily="18" charset="-120"/>
              </a:rPr>
              <a:t>,” IEEE Trans. Info. Thy, 2/2003 (winner of </a:t>
            </a:r>
            <a:r>
              <a:rPr lang="en-US" altLang="zh-TW" i="1">
                <a:ea typeface="新細明體" panose="02020500000000000000" pitchFamily="18" charset="-120"/>
              </a:rPr>
              <a:t>The</a:t>
            </a:r>
            <a:r>
              <a:rPr lang="en-US" altLang="zh-TW">
                <a:ea typeface="新細明體" panose="02020500000000000000" pitchFamily="18" charset="-120"/>
              </a:rPr>
              <a:t> </a:t>
            </a:r>
            <a:r>
              <a:rPr lang="en-US" altLang="zh-TW" i="1">
                <a:ea typeface="新細明體" panose="02020500000000000000" pitchFamily="18" charset="-120"/>
              </a:rPr>
              <a:t>2005 IEEE Information Theory Society Paper Award</a:t>
            </a:r>
            <a:r>
              <a:rPr lang="en-US" altLang="zh-TW">
                <a:ea typeface="新細明體" panose="02020500000000000000" pitchFamily="18" charset="-120"/>
              </a:rPr>
              <a:t>).</a:t>
            </a:r>
          </a:p>
          <a:p>
            <a:pPr eaLnBrk="1" hangingPunct="1"/>
            <a:endParaRPr lang="en-US" altLang="zh-TW">
              <a:ea typeface="新細明體" panose="02020500000000000000" pitchFamily="18" charset="-120"/>
            </a:endParaRPr>
          </a:p>
          <a:p>
            <a:pPr eaLnBrk="1" hangingPunct="1"/>
            <a:r>
              <a:rPr lang="en-US" altLang="zh-TW">
                <a:ea typeface="新細明體" panose="02020500000000000000" pitchFamily="18" charset="-120"/>
              </a:rPr>
              <a:t>Follow-up paper:</a:t>
            </a:r>
          </a:p>
          <a:p>
            <a:pPr eaLnBrk="1" hangingPunct="1"/>
            <a:r>
              <a:rPr lang="en-US" altLang="zh-TW">
                <a:ea typeface="新細明體" panose="02020500000000000000" pitchFamily="18" charset="-120"/>
              </a:rPr>
              <a:t>Li, Yeung &amp; Cai, “On the Theory of Linear Network Coding,” to appear.</a:t>
            </a:r>
          </a:p>
        </p:txBody>
      </p:sp>
      <p:sp>
        <p:nvSpPr>
          <p:cNvPr id="36873" name="Rectangle 5"/>
          <p:cNvSpPr>
            <a:spLocks noChangeArrowheads="1"/>
          </p:cNvSpPr>
          <p:nvPr/>
        </p:nvSpPr>
        <p:spPr bwMode="auto">
          <a:xfrm>
            <a:off x="152400" y="152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3600">
                <a:solidFill>
                  <a:schemeClr val="accent2"/>
                </a:solidFill>
                <a:ea typeface="新細明體" panose="02020500000000000000" pitchFamily="18" charset="-120"/>
              </a:rPr>
              <a:t>Main Reference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5139"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40"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41"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42"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43"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44"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45"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46"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5147"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48"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49"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0"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1"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2"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3"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4"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5"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6"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157"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5158" name="群組 43"/>
          <p:cNvGrpSpPr>
            <a:grpSpLocks/>
          </p:cNvGrpSpPr>
          <p:nvPr/>
        </p:nvGrpSpPr>
        <p:grpSpPr bwMode="auto">
          <a:xfrm>
            <a:off x="6538913" y="228600"/>
            <a:ext cx="1081087" cy="1081088"/>
            <a:chOff x="3831000" y="1087800"/>
            <a:chExt cx="1080429" cy="1080429"/>
          </a:xfrm>
        </p:grpSpPr>
        <p:graphicFrame>
          <p:nvGraphicFramePr>
            <p:cNvPr id="5137"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5216"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90"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191"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92"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5193"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94"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5195"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96"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5197"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5198"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5199"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59" name="群組 44"/>
          <p:cNvGrpSpPr>
            <a:grpSpLocks/>
          </p:cNvGrpSpPr>
          <p:nvPr/>
        </p:nvGrpSpPr>
        <p:grpSpPr bwMode="auto">
          <a:xfrm>
            <a:off x="7834313" y="228600"/>
            <a:ext cx="1081087" cy="1081088"/>
            <a:chOff x="3831000" y="1087800"/>
            <a:chExt cx="1080429" cy="1080429"/>
          </a:xfrm>
        </p:grpSpPr>
        <p:graphicFrame>
          <p:nvGraphicFramePr>
            <p:cNvPr id="5136"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5217"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80"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181"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82"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83"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84"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5185"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86"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5187"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5188"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5189"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5160"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5161"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5162"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5163"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5164"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5165"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5166"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5167"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5168"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5169"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5170"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5122" name="Object 4"/>
          <p:cNvGraphicFramePr>
            <a:graphicFrameLocks noChangeAspect="1"/>
          </p:cNvGraphicFramePr>
          <p:nvPr/>
        </p:nvGraphicFramePr>
        <p:xfrm>
          <a:off x="520700" y="2286000"/>
          <a:ext cx="3254375" cy="760413"/>
        </p:xfrm>
        <a:graphic>
          <a:graphicData uri="http://schemas.openxmlformats.org/presentationml/2006/ole">
            <mc:AlternateContent xmlns:mc="http://schemas.openxmlformats.org/markup-compatibility/2006">
              <mc:Choice xmlns:v="urn:schemas-microsoft-com:vml" Requires="v">
                <p:oleObj spid="_x0000_s5218" name="Formula" r:id="rId7" imgW="1637280" imgH="382320" progId="Equation.Ribbit">
                  <p:embed/>
                </p:oleObj>
              </mc:Choice>
              <mc:Fallback>
                <p:oleObj name="Formula" r:id="rId7" imgW="1637280" imgH="382320" progId="Equation.Ribbit">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 y="2286000"/>
                        <a:ext cx="3254375"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5219" name="Formula" r:id="rId9" imgW="933480" imgH="382320" progId="Equation.Ribbit">
                  <p:embed/>
                </p:oleObj>
              </mc:Choice>
              <mc:Fallback>
                <p:oleObj name="Formula" r:id="rId9" imgW="933480" imgH="382320" progId="Equation.Ribbit">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5220" name="Formula" r:id="rId11" imgW="927360" imgH="382320" progId="Equation.Ribbit">
                  <p:embed/>
                </p:oleObj>
              </mc:Choice>
              <mc:Fallback>
                <p:oleObj name="Formula" r:id="rId11" imgW="927360" imgH="382320" progId="Equation.Ribbit">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7"/>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5221" name="Formula" r:id="rId13" imgW="1009800" imgH="204480" progId="Equation.Ribbit">
                  <p:embed/>
                </p:oleObj>
              </mc:Choice>
              <mc:Fallback>
                <p:oleObj name="Formula" r:id="rId13" imgW="1009800" imgH="204480" progId="Equation.Ribbit">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5222" name="Formula" r:id="rId15" imgW="1003320" imgH="204480" progId="Equation.Ribbit">
                  <p:embed/>
                </p:oleObj>
              </mc:Choice>
              <mc:Fallback>
                <p:oleObj name="Formula" r:id="rId15" imgW="1003320" imgH="204480" progId="Equation.Ribbit">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5223" name="Formula" r:id="rId17" imgW="253080" imgH="273240" progId="Equation.Ribbit">
                  <p:embed/>
                </p:oleObj>
              </mc:Choice>
              <mc:Fallback>
                <p:oleObj name="Formula" r:id="rId17" imgW="253080" imgH="273240" progId="Equation.Ribbit">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5224" name="Formula" r:id="rId19" imgW="253080" imgH="273240" progId="Equation.Ribbit">
                  <p:embed/>
                </p:oleObj>
              </mc:Choice>
              <mc:Fallback>
                <p:oleObj name="Formula" r:id="rId19" imgW="253080" imgH="273240" progId="Equation.Ribbit">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5225" name="Formula" r:id="rId21" imgW="253080" imgH="273240" progId="Equation.Ribbit">
                  <p:embed/>
                </p:oleObj>
              </mc:Choice>
              <mc:Fallback>
                <p:oleObj name="Formula" r:id="rId21" imgW="253080" imgH="273240" progId="Equation.Ribbit">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5226" name="Formula" r:id="rId22" imgW="253080" imgH="273240" progId="Equation.Ribbit">
                  <p:embed/>
                </p:oleObj>
              </mc:Choice>
              <mc:Fallback>
                <p:oleObj name="Formula" r:id="rId22" imgW="253080" imgH="273240" progId="Equation.Ribbit">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5227" name="Formula" r:id="rId23" imgW="253080" imgH="273240" progId="Equation.Ribbit">
                  <p:embed/>
                </p:oleObj>
              </mc:Choice>
              <mc:Fallback>
                <p:oleObj name="Formula" r:id="rId23" imgW="253080" imgH="273240" progId="Equation.Ribbit">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71"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72"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73"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74"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75"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5</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5132" name="Object 20"/>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5228" name="Formula" r:id="rId24" imgW="228600" imgH="127080" progId="Equation.Ribbit">
                  <p:embed/>
                </p:oleObj>
              </mc:Choice>
              <mc:Fallback>
                <p:oleObj name="Formula" r:id="rId24" imgW="228600" imgH="127080" progId="Equation.Ribbit">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3" name="Object 21"/>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5229" name="Formula" r:id="rId26" imgW="228600" imgH="127080" progId="Equation.Ribbit">
                  <p:embed/>
                </p:oleObj>
              </mc:Choice>
              <mc:Fallback>
                <p:oleObj name="Formula" r:id="rId26" imgW="228600" imgH="127080" progId="Equation.Ribbit">
                  <p:embed/>
                  <p:pic>
                    <p:nvPicPr>
                      <p:cNvPr id="0"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4"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5230" name="Formula" r:id="rId28" imgW="228600" imgH="127080" progId="Equation.Ribbit">
                  <p:embed/>
                </p:oleObj>
              </mc:Choice>
              <mc:Fallback>
                <p:oleObj name="Formula" r:id="rId28" imgW="228600" imgH="127080" progId="Equation.Ribbit">
                  <p:embed/>
                  <p:pic>
                    <p:nvPicPr>
                      <p:cNvPr id="0"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5"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5231" name="Formula" r:id="rId30" imgW="228600" imgH="127080" progId="Equation.Ribbit">
                  <p:embed/>
                </p:oleObj>
              </mc:Choice>
              <mc:Fallback>
                <p:oleObj name="Formula" r:id="rId30" imgW="228600" imgH="127080" progId="Equation.Ribbit">
                  <p:embed/>
                  <p:pic>
                    <p:nvPicPr>
                      <p:cNvPr id="0"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76"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5177" name="矩形 82"/>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78" name="矩形 84"/>
          <p:cNvSpPr>
            <a:spLocks noChangeArrowheads="1"/>
          </p:cNvSpPr>
          <p:nvPr/>
        </p:nvSpPr>
        <p:spPr bwMode="auto">
          <a:xfrm>
            <a:off x="31400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5179" name="矩形 85"/>
          <p:cNvSpPr>
            <a:spLocks noChangeArrowheads="1"/>
          </p:cNvSpPr>
          <p:nvPr/>
        </p:nvSpPr>
        <p:spPr bwMode="auto">
          <a:xfrm>
            <a:off x="1558925"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6164"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65"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66"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67"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68"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69"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70"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71"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6172"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3"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4"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5"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6"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7"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8"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79"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80"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81"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82"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6183" name="群組 43"/>
          <p:cNvGrpSpPr>
            <a:grpSpLocks/>
          </p:cNvGrpSpPr>
          <p:nvPr/>
        </p:nvGrpSpPr>
        <p:grpSpPr bwMode="auto">
          <a:xfrm>
            <a:off x="6538913" y="228600"/>
            <a:ext cx="1081087" cy="1081088"/>
            <a:chOff x="3831000" y="1087800"/>
            <a:chExt cx="1080429" cy="1080429"/>
          </a:xfrm>
        </p:grpSpPr>
        <p:graphicFrame>
          <p:nvGraphicFramePr>
            <p:cNvPr id="6162"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6242"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15"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216"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17"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6218"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19"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6220"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21"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6222"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6223"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6224"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6184" name="群組 44"/>
          <p:cNvGrpSpPr>
            <a:grpSpLocks/>
          </p:cNvGrpSpPr>
          <p:nvPr/>
        </p:nvGrpSpPr>
        <p:grpSpPr bwMode="auto">
          <a:xfrm>
            <a:off x="7834313" y="228600"/>
            <a:ext cx="1081087" cy="1081088"/>
            <a:chOff x="3831000" y="1087800"/>
            <a:chExt cx="1080429" cy="1080429"/>
          </a:xfrm>
        </p:grpSpPr>
        <p:graphicFrame>
          <p:nvGraphicFramePr>
            <p:cNvPr id="6161"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6243"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05"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206"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07"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08"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09"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6210"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11"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6212"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6213"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6214"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6185"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6186"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6187"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6188"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6189"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6190"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6191"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6192"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6193"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6194"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6195"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6146"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6244" name="Formula" r:id="rId7" imgW="927360" imgH="382320" progId="Equation.Ribbit">
                  <p:embed/>
                </p:oleObj>
              </mc:Choice>
              <mc:Fallback>
                <p:oleObj name="Formula" r:id="rId7" imgW="927360" imgH="382320" progId="Equation.Ribbit">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6245" name="Formula" r:id="rId9" imgW="1003320" imgH="204480" progId="Equation.Ribbit">
                  <p:embed/>
                </p:oleObj>
              </mc:Choice>
              <mc:Fallback>
                <p:oleObj name="Formula" r:id="rId9" imgW="1003320" imgH="204480" progId="Equation.Ribbit">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6246" name="Formula" r:id="rId11" imgW="253080" imgH="273240" progId="Equation.Ribbit">
                  <p:embed/>
                </p:oleObj>
              </mc:Choice>
              <mc:Fallback>
                <p:oleObj name="Formula" r:id="rId11" imgW="253080" imgH="273240" progId="Equation.Ribbit">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6247" name="Formula" r:id="rId13" imgW="253080" imgH="273240" progId="Equation.Ribbit">
                  <p:embed/>
                </p:oleObj>
              </mc:Choice>
              <mc:Fallback>
                <p:oleObj name="Formula" r:id="rId13" imgW="253080" imgH="273240" progId="Equation.Ribbit">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6248" name="Formula" r:id="rId15" imgW="253080" imgH="273240" progId="Equation.Ribbit">
                  <p:embed/>
                </p:oleObj>
              </mc:Choice>
              <mc:Fallback>
                <p:oleObj name="Formula" r:id="rId15" imgW="253080" imgH="273240" progId="Equation.Ribbit">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6249" name="Formula" r:id="rId16" imgW="253080" imgH="273240" progId="Equation.Ribbit">
                  <p:embed/>
                </p:oleObj>
              </mc:Choice>
              <mc:Fallback>
                <p:oleObj name="Formula" r:id="rId16" imgW="253080" imgH="273240" progId="Equation.Ribbit">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13"/>
          <p:cNvGraphicFramePr>
            <a:graphicFrameLocks noChangeAspect="1"/>
          </p:cNvGraphicFramePr>
          <p:nvPr/>
        </p:nvGraphicFramePr>
        <p:xfrm>
          <a:off x="6248400" y="3733800"/>
          <a:ext cx="500063" cy="541338"/>
        </p:xfrm>
        <a:graphic>
          <a:graphicData uri="http://schemas.openxmlformats.org/presentationml/2006/ole">
            <mc:AlternateContent xmlns:mc="http://schemas.openxmlformats.org/markup-compatibility/2006">
              <mc:Choice xmlns:v="urn:schemas-microsoft-com:vml" Requires="v">
                <p:oleObj spid="_x0000_s6250" name="Formula" r:id="rId17" imgW="253080" imgH="273240" progId="Equation.Ribbit">
                  <p:embed/>
                </p:oleObj>
              </mc:Choice>
              <mc:Fallback>
                <p:oleObj name="Formula" r:id="rId17" imgW="253080" imgH="273240" progId="Equation.Ribbit">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7338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6251" name="Formula" r:id="rId18" imgW="253080" imgH="273240" progId="Equation.Ribbit">
                  <p:embed/>
                </p:oleObj>
              </mc:Choice>
              <mc:Fallback>
                <p:oleObj name="Formula" r:id="rId18" imgW="253080" imgH="273240" progId="Equation.Ribbit">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6"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97"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98"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199"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200"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6</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6154"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6252" name="Formula" r:id="rId19" imgW="228600" imgH="127080" progId="Equation.Ribbit">
                  <p:embed/>
                </p:oleObj>
              </mc:Choice>
              <mc:Fallback>
                <p:oleObj name="Formula" r:id="rId19" imgW="228600" imgH="127080" progId="Equation.Ribbit">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6253" name="Formula" r:id="rId21" imgW="228600" imgH="127080" progId="Equation.Ribbit">
                  <p:embed/>
                </p:oleObj>
              </mc:Choice>
              <mc:Fallback>
                <p:oleObj name="Formula" r:id="rId21" imgW="228600" imgH="127080" progId="Equation.Ribbit">
                  <p:embed/>
                  <p:pic>
                    <p:nvPicPr>
                      <p:cNvPr id="0" name="Object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6" name="Object 24"/>
          <p:cNvGraphicFramePr>
            <a:graphicFrameLocks noChangeAspect="1"/>
          </p:cNvGraphicFramePr>
          <p:nvPr/>
        </p:nvGraphicFramePr>
        <p:xfrm>
          <a:off x="520700" y="2286000"/>
          <a:ext cx="3254375" cy="760413"/>
        </p:xfrm>
        <a:graphic>
          <a:graphicData uri="http://schemas.openxmlformats.org/presentationml/2006/ole">
            <mc:AlternateContent xmlns:mc="http://schemas.openxmlformats.org/markup-compatibility/2006">
              <mc:Choice xmlns:v="urn:schemas-microsoft-com:vml" Requires="v">
                <p:oleObj spid="_x0000_s6254" name="Formula" r:id="rId23" imgW="1637280" imgH="382320" progId="Equation.Ribbit">
                  <p:embed/>
                </p:oleObj>
              </mc:Choice>
              <mc:Fallback>
                <p:oleObj name="Formula" r:id="rId23" imgW="1637280" imgH="382320" progId="Equation.Ribbit">
                  <p:embed/>
                  <p:pic>
                    <p:nvPicPr>
                      <p:cNvPr id="0"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0700" y="2286000"/>
                        <a:ext cx="3254375"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7" name="Object 2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6255" name="Formula" r:id="rId25" imgW="933480" imgH="382320" progId="Equation.Ribbit">
                  <p:embed/>
                </p:oleObj>
              </mc:Choice>
              <mc:Fallback>
                <p:oleObj name="Formula" r:id="rId25" imgW="933480" imgH="382320" progId="Equation.Ribbit">
                  <p:embed/>
                  <p:pic>
                    <p:nvPicPr>
                      <p:cNvPr id="0"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8" name="Object 26"/>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6256" name="Formula" r:id="rId27" imgW="1009800" imgH="204480" progId="Equation.Ribbit">
                  <p:embed/>
                </p:oleObj>
              </mc:Choice>
              <mc:Fallback>
                <p:oleObj name="Formula" r:id="rId27" imgW="1009800" imgH="204480" progId="Equation.Ribbit">
                  <p:embed/>
                  <p:pic>
                    <p:nvPicPr>
                      <p:cNvPr id="0" name="Object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9" name="Object 27"/>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6257" name="Formula" r:id="rId29" imgW="228600" imgH="127080" progId="Equation.Ribbit">
                  <p:embed/>
                </p:oleObj>
              </mc:Choice>
              <mc:Fallback>
                <p:oleObj name="Formula" r:id="rId29" imgW="228600" imgH="127080" progId="Equation.Ribbit">
                  <p:embed/>
                  <p:pic>
                    <p:nvPicPr>
                      <p:cNvPr id="0" name="Object 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0" name="Object 28"/>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6258" name="Formula" r:id="rId31" imgW="228600" imgH="127080" progId="Equation.Ribbit">
                  <p:embed/>
                </p:oleObj>
              </mc:Choice>
              <mc:Fallback>
                <p:oleObj name="Formula" r:id="rId31" imgW="228600" imgH="127080" progId="Equation.Ribbit">
                  <p:embed/>
                  <p:pic>
                    <p:nvPicPr>
                      <p:cNvPr id="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1"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6202" name="矩形 82"/>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203" name="矩形 84"/>
          <p:cNvSpPr>
            <a:spLocks noChangeArrowheads="1"/>
          </p:cNvSpPr>
          <p:nvPr/>
        </p:nvSpPr>
        <p:spPr bwMode="auto">
          <a:xfrm>
            <a:off x="31400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204" name="矩形 85"/>
          <p:cNvSpPr>
            <a:spLocks noChangeArrowheads="1"/>
          </p:cNvSpPr>
          <p:nvPr/>
        </p:nvSpPr>
        <p:spPr bwMode="auto">
          <a:xfrm>
            <a:off x="4065588"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7189"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190"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191"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192"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193"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194"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195"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196"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7197"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198"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199"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0"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1"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2"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3"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4"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5"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6"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7"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7208" name="群組 43"/>
          <p:cNvGrpSpPr>
            <a:grpSpLocks/>
          </p:cNvGrpSpPr>
          <p:nvPr/>
        </p:nvGrpSpPr>
        <p:grpSpPr bwMode="auto">
          <a:xfrm>
            <a:off x="6538913" y="228600"/>
            <a:ext cx="1081087" cy="1081088"/>
            <a:chOff x="3831000" y="1087800"/>
            <a:chExt cx="1080429" cy="1080429"/>
          </a:xfrm>
        </p:grpSpPr>
        <p:graphicFrame>
          <p:nvGraphicFramePr>
            <p:cNvPr id="7187"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7268"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240"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241"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42"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7243"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44"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7245"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46"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7247"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7248"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7249"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7209" name="群組 44"/>
          <p:cNvGrpSpPr>
            <a:grpSpLocks/>
          </p:cNvGrpSpPr>
          <p:nvPr/>
        </p:nvGrpSpPr>
        <p:grpSpPr bwMode="auto">
          <a:xfrm>
            <a:off x="7834313" y="228600"/>
            <a:ext cx="1081087" cy="1081088"/>
            <a:chOff x="3831000" y="1087800"/>
            <a:chExt cx="1080429" cy="1080429"/>
          </a:xfrm>
        </p:grpSpPr>
        <p:graphicFrame>
          <p:nvGraphicFramePr>
            <p:cNvPr id="7186"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7269"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230"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231"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32"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33"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34"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7235"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36"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7237"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7238"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7239"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7210"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7211"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7212"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7213"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7214"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7215"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7216"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7217"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7218"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7219"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7220"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7170" name="Object 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7270" name="Formula" r:id="rId7" imgW="933480" imgH="382320" progId="Equation.Ribbit">
                  <p:embed/>
                </p:oleObj>
              </mc:Choice>
              <mc:Fallback>
                <p:oleObj name="Formula" r:id="rId7" imgW="933480" imgH="382320" progId="Equation.Ribbit">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7271" name="Formula" r:id="rId9" imgW="927360" imgH="382320" progId="Equation.Ribbit">
                  <p:embed/>
                </p:oleObj>
              </mc:Choice>
              <mc:Fallback>
                <p:oleObj name="Formula" r:id="rId9" imgW="927360" imgH="382320" progId="Equation.Ribbit">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7"/>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7272" name="Formula" r:id="rId11" imgW="1009800" imgH="204480" progId="Equation.Ribbit">
                  <p:embed/>
                </p:oleObj>
              </mc:Choice>
              <mc:Fallback>
                <p:oleObj name="Formula" r:id="rId11" imgW="1009800" imgH="204480" progId="Equation.Ribbit">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7273" name="Formula" r:id="rId13" imgW="1003320" imgH="204480" progId="Equation.Ribbit">
                  <p:embed/>
                </p:oleObj>
              </mc:Choice>
              <mc:Fallback>
                <p:oleObj name="Formula" r:id="rId13" imgW="1003320" imgH="204480" progId="Equation.Ribbit">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7274" name="Formula" r:id="rId15" imgW="253080" imgH="273240" progId="Equation.Ribbit">
                  <p:embed/>
                </p:oleObj>
              </mc:Choice>
              <mc:Fallback>
                <p:oleObj name="Formula" r:id="rId15" imgW="253080" imgH="273240" progId="Equation.Ribbit">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7275" name="Formula" r:id="rId17" imgW="253080" imgH="273240" progId="Equation.Ribbit">
                  <p:embed/>
                </p:oleObj>
              </mc:Choice>
              <mc:Fallback>
                <p:oleObj name="Formula" r:id="rId17" imgW="253080" imgH="273240" progId="Equation.Ribbit">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7276" name="Formula" r:id="rId19" imgW="253080" imgH="273240" progId="Equation.Ribbit">
                  <p:embed/>
                </p:oleObj>
              </mc:Choice>
              <mc:Fallback>
                <p:oleObj name="Formula" r:id="rId19" imgW="253080" imgH="273240" progId="Equation.Ribbit">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7277" name="Formula" r:id="rId20" imgW="253080" imgH="273240" progId="Equation.Ribbit">
                  <p:embed/>
                </p:oleObj>
              </mc:Choice>
              <mc:Fallback>
                <p:oleObj name="Formula" r:id="rId20" imgW="253080" imgH="273240" progId="Equation.Ribbit">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8" name="Object 13"/>
          <p:cNvGraphicFramePr>
            <a:graphicFrameLocks noChangeAspect="1"/>
          </p:cNvGraphicFramePr>
          <p:nvPr/>
        </p:nvGraphicFramePr>
        <p:xfrm>
          <a:off x="6248400" y="3733800"/>
          <a:ext cx="500063" cy="541338"/>
        </p:xfrm>
        <a:graphic>
          <a:graphicData uri="http://schemas.openxmlformats.org/presentationml/2006/ole">
            <mc:AlternateContent xmlns:mc="http://schemas.openxmlformats.org/markup-compatibility/2006">
              <mc:Choice xmlns:v="urn:schemas-microsoft-com:vml" Requires="v">
                <p:oleObj spid="_x0000_s7278" name="Formula" r:id="rId21" imgW="253080" imgH="273240" progId="Equation.Ribbit">
                  <p:embed/>
                </p:oleObj>
              </mc:Choice>
              <mc:Fallback>
                <p:oleObj name="Formula" r:id="rId21" imgW="253080" imgH="273240" progId="Equation.Ribbit">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37338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9" name="Object 14"/>
          <p:cNvGraphicFramePr>
            <a:graphicFrameLocks noChangeAspect="1"/>
          </p:cNvGraphicFramePr>
          <p:nvPr/>
        </p:nvGraphicFramePr>
        <p:xfrm>
          <a:off x="8169275" y="3759200"/>
          <a:ext cx="500063" cy="541338"/>
        </p:xfrm>
        <a:graphic>
          <a:graphicData uri="http://schemas.openxmlformats.org/presentationml/2006/ole">
            <mc:AlternateContent xmlns:mc="http://schemas.openxmlformats.org/markup-compatibility/2006">
              <mc:Choice xmlns:v="urn:schemas-microsoft-com:vml" Requires="v">
                <p:oleObj spid="_x0000_s7279" name="Formula" r:id="rId22" imgW="253080" imgH="273240" progId="Equation.Ribbit">
                  <p:embed/>
                </p:oleObj>
              </mc:Choice>
              <mc:Fallback>
                <p:oleObj name="Formula" r:id="rId22" imgW="253080" imgH="273240" progId="Equation.Ribbit">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69275" y="37592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80"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7280" name="Formula" r:id="rId23" imgW="253080" imgH="273240" progId="Equation.Ribbit">
                  <p:embed/>
                </p:oleObj>
              </mc:Choice>
              <mc:Fallback>
                <p:oleObj name="Formula" r:id="rId23" imgW="253080" imgH="273240" progId="Equation.Ribbit">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1"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222"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223"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224"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225"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7</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7181" name="Object 20"/>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7281" name="Formula" r:id="rId24" imgW="228600" imgH="127080" progId="Equation.Ribbit">
                  <p:embed/>
                </p:oleObj>
              </mc:Choice>
              <mc:Fallback>
                <p:oleObj name="Formula" r:id="rId24" imgW="228600" imgH="127080" progId="Equation.Ribbit">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82" name="Object 21"/>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7282" name="Formula" r:id="rId26" imgW="228600" imgH="127080" progId="Equation.Ribbit">
                  <p:embed/>
                </p:oleObj>
              </mc:Choice>
              <mc:Fallback>
                <p:oleObj name="Formula" r:id="rId26" imgW="228600" imgH="127080" progId="Equation.Ribbit">
                  <p:embed/>
                  <p:pic>
                    <p:nvPicPr>
                      <p:cNvPr id="0"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83"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7283" name="Formula" r:id="rId28" imgW="228600" imgH="127080" progId="Equation.Ribbit">
                  <p:embed/>
                </p:oleObj>
              </mc:Choice>
              <mc:Fallback>
                <p:oleObj name="Formula" r:id="rId28" imgW="228600" imgH="127080" progId="Equation.Ribbit">
                  <p:embed/>
                  <p:pic>
                    <p:nvPicPr>
                      <p:cNvPr id="0"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84"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7284" name="Formula" r:id="rId30" imgW="228600" imgH="127080" progId="Equation.Ribbit">
                  <p:embed/>
                </p:oleObj>
              </mc:Choice>
              <mc:Fallback>
                <p:oleObj name="Formula" r:id="rId30" imgW="228600" imgH="127080" progId="Equation.Ribbit">
                  <p:embed/>
                  <p:pic>
                    <p:nvPicPr>
                      <p:cNvPr id="0" name="Object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85" name="Object 24"/>
          <p:cNvGraphicFramePr>
            <a:graphicFrameLocks noChangeAspect="1"/>
          </p:cNvGraphicFramePr>
          <p:nvPr/>
        </p:nvGraphicFramePr>
        <p:xfrm>
          <a:off x="520700" y="2286000"/>
          <a:ext cx="3254375" cy="760413"/>
        </p:xfrm>
        <a:graphic>
          <a:graphicData uri="http://schemas.openxmlformats.org/presentationml/2006/ole">
            <mc:AlternateContent xmlns:mc="http://schemas.openxmlformats.org/markup-compatibility/2006">
              <mc:Choice xmlns:v="urn:schemas-microsoft-com:vml" Requires="v">
                <p:oleObj spid="_x0000_s7285" name="Formula" r:id="rId32" imgW="1637280" imgH="382320" progId="Equation.Ribbit">
                  <p:embed/>
                </p:oleObj>
              </mc:Choice>
              <mc:Fallback>
                <p:oleObj name="Formula" r:id="rId32" imgW="1637280" imgH="382320" progId="Equation.Ribbit">
                  <p:embed/>
                  <p:pic>
                    <p:nvPicPr>
                      <p:cNvPr id="0" name="Object 2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0700" y="2286000"/>
                        <a:ext cx="3254375"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6"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7227" name="矩形 82"/>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228" name="矩形 84"/>
          <p:cNvSpPr>
            <a:spLocks noChangeArrowheads="1"/>
          </p:cNvSpPr>
          <p:nvPr/>
        </p:nvSpPr>
        <p:spPr bwMode="auto">
          <a:xfrm>
            <a:off x="31400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7229" name="矩形 85"/>
          <p:cNvSpPr>
            <a:spLocks noChangeArrowheads="1"/>
          </p:cNvSpPr>
          <p:nvPr/>
        </p:nvSpPr>
        <p:spPr bwMode="auto">
          <a:xfrm>
            <a:off x="1955800"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3"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8214"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15"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16"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17"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18"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19"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20"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21"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8222"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3"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4"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5"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6"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7"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8"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9"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30"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31"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32"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8233" name="群組 43"/>
          <p:cNvGrpSpPr>
            <a:grpSpLocks/>
          </p:cNvGrpSpPr>
          <p:nvPr/>
        </p:nvGrpSpPr>
        <p:grpSpPr bwMode="auto">
          <a:xfrm>
            <a:off x="6538913" y="228600"/>
            <a:ext cx="1081087" cy="1081088"/>
            <a:chOff x="3831000" y="1087800"/>
            <a:chExt cx="1080429" cy="1080429"/>
          </a:xfrm>
        </p:grpSpPr>
        <p:graphicFrame>
          <p:nvGraphicFramePr>
            <p:cNvPr id="8212"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8294"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265"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266"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67"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8268"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69"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8270"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71"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8272"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8273"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8274"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8234" name="群組 44"/>
          <p:cNvGrpSpPr>
            <a:grpSpLocks/>
          </p:cNvGrpSpPr>
          <p:nvPr/>
        </p:nvGrpSpPr>
        <p:grpSpPr bwMode="auto">
          <a:xfrm>
            <a:off x="7834313" y="228600"/>
            <a:ext cx="1081087" cy="1081088"/>
            <a:chOff x="3831000" y="1087800"/>
            <a:chExt cx="1080429" cy="1080429"/>
          </a:xfrm>
        </p:grpSpPr>
        <p:graphicFrame>
          <p:nvGraphicFramePr>
            <p:cNvPr id="8211"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8295"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255"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256"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57"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58"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59"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8260"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61"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8262"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8263"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8264"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8235"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8236"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8237"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8238"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8239"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8240"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8241"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8242"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8243"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8244"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8245"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8194"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8296" name="Formula" r:id="rId7" imgW="927360" imgH="382320" progId="Equation.Ribbit">
                  <p:embed/>
                </p:oleObj>
              </mc:Choice>
              <mc:Fallback>
                <p:oleObj name="Formula" r:id="rId7" imgW="927360" imgH="382320" progId="Equation.Ribbit">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8297" name="Formula" r:id="rId9" imgW="1003320" imgH="204480" progId="Equation.Ribbit">
                  <p:embed/>
                </p:oleObj>
              </mc:Choice>
              <mc:Fallback>
                <p:oleObj name="Formula" r:id="rId9" imgW="1003320" imgH="204480" progId="Equation.Ribbit">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8298" name="Formula" r:id="rId11" imgW="253080" imgH="273240" progId="Equation.Ribbit">
                  <p:embed/>
                </p:oleObj>
              </mc:Choice>
              <mc:Fallback>
                <p:oleObj name="Formula" r:id="rId11" imgW="253080" imgH="273240" progId="Equation.Ribbit">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8299" name="Formula" r:id="rId13" imgW="253080" imgH="273240" progId="Equation.Ribbit">
                  <p:embed/>
                </p:oleObj>
              </mc:Choice>
              <mc:Fallback>
                <p:oleObj name="Formula" r:id="rId13" imgW="253080" imgH="273240" progId="Equation.Ribbit">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8300" name="Formula" r:id="rId15" imgW="253080" imgH="273240" progId="Equation.Ribbit">
                  <p:embed/>
                </p:oleObj>
              </mc:Choice>
              <mc:Fallback>
                <p:oleObj name="Formula" r:id="rId15" imgW="253080" imgH="273240" progId="Equation.Ribbit">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8301" name="Formula" r:id="rId16" imgW="253080" imgH="273240" progId="Equation.Ribbit">
                  <p:embed/>
                </p:oleObj>
              </mc:Choice>
              <mc:Fallback>
                <p:oleObj name="Formula" r:id="rId16" imgW="253080" imgH="273240" progId="Equation.Ribbit">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13"/>
          <p:cNvGraphicFramePr>
            <a:graphicFrameLocks noChangeAspect="1"/>
          </p:cNvGraphicFramePr>
          <p:nvPr/>
        </p:nvGraphicFramePr>
        <p:xfrm>
          <a:off x="6248400" y="3733800"/>
          <a:ext cx="500063" cy="541338"/>
        </p:xfrm>
        <a:graphic>
          <a:graphicData uri="http://schemas.openxmlformats.org/presentationml/2006/ole">
            <mc:AlternateContent xmlns:mc="http://schemas.openxmlformats.org/markup-compatibility/2006">
              <mc:Choice xmlns:v="urn:schemas-microsoft-com:vml" Requires="v">
                <p:oleObj spid="_x0000_s8302" name="Formula" r:id="rId17" imgW="253080" imgH="273240" progId="Equation.Ribbit">
                  <p:embed/>
                </p:oleObj>
              </mc:Choice>
              <mc:Fallback>
                <p:oleObj name="Formula" r:id="rId17" imgW="253080" imgH="273240" progId="Equation.Ribbit">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7338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14"/>
          <p:cNvGraphicFramePr>
            <a:graphicFrameLocks noChangeAspect="1"/>
          </p:cNvGraphicFramePr>
          <p:nvPr/>
        </p:nvGraphicFramePr>
        <p:xfrm>
          <a:off x="8169275" y="3759200"/>
          <a:ext cx="500063" cy="541338"/>
        </p:xfrm>
        <a:graphic>
          <a:graphicData uri="http://schemas.openxmlformats.org/presentationml/2006/ole">
            <mc:AlternateContent xmlns:mc="http://schemas.openxmlformats.org/markup-compatibility/2006">
              <mc:Choice xmlns:v="urn:schemas-microsoft-com:vml" Requires="v">
                <p:oleObj spid="_x0000_s8303" name="Formula" r:id="rId18" imgW="253080" imgH="273240" progId="Equation.Ribbit">
                  <p:embed/>
                </p:oleObj>
              </mc:Choice>
              <mc:Fallback>
                <p:oleObj name="Formula" r:id="rId18" imgW="253080" imgH="273240" progId="Equation.Ribbit">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9275" y="37592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2"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8304" name="Formula" r:id="rId19" imgW="253080" imgH="273240" progId="Equation.Ribbit">
                  <p:embed/>
                </p:oleObj>
              </mc:Choice>
              <mc:Fallback>
                <p:oleObj name="Formula" r:id="rId19" imgW="253080" imgH="273240" progId="Equation.Ribbit">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16"/>
          <p:cNvGraphicFramePr>
            <a:graphicFrameLocks noChangeAspect="1"/>
          </p:cNvGraphicFramePr>
          <p:nvPr/>
        </p:nvGraphicFramePr>
        <p:xfrm>
          <a:off x="8305800" y="4953000"/>
          <a:ext cx="500063" cy="541338"/>
        </p:xfrm>
        <a:graphic>
          <a:graphicData uri="http://schemas.openxmlformats.org/presentationml/2006/ole">
            <mc:AlternateContent xmlns:mc="http://schemas.openxmlformats.org/markup-compatibility/2006">
              <mc:Choice xmlns:v="urn:schemas-microsoft-com:vml" Requires="v">
                <p:oleObj spid="_x0000_s8305" name="Formula" r:id="rId20" imgW="253080" imgH="273240" progId="Equation.Ribbit">
                  <p:embed/>
                </p:oleObj>
              </mc:Choice>
              <mc:Fallback>
                <p:oleObj name="Formula" r:id="rId20" imgW="253080" imgH="273240" progId="Equation.Ribbit">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46"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47"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48"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49"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50"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8</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8204"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8306" name="Formula" r:id="rId21" imgW="228600" imgH="127080" progId="Equation.Ribbit">
                  <p:embed/>
                </p:oleObj>
              </mc:Choice>
              <mc:Fallback>
                <p:oleObj name="Formula" r:id="rId21" imgW="228600" imgH="127080" progId="Equation.Ribbit">
                  <p:embed/>
                  <p:pic>
                    <p:nvPicPr>
                      <p:cNvPr id="0"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5"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8307" name="Formula" r:id="rId23" imgW="228600" imgH="127080" progId="Equation.Ribbit">
                  <p:embed/>
                </p:oleObj>
              </mc:Choice>
              <mc:Fallback>
                <p:oleObj name="Formula" r:id="rId23" imgW="228600" imgH="127080" progId="Equation.Ribbit">
                  <p:embed/>
                  <p:pic>
                    <p:nvPicPr>
                      <p:cNvPr id="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6" name="Object 24"/>
          <p:cNvGraphicFramePr>
            <a:graphicFrameLocks noChangeAspect="1"/>
          </p:cNvGraphicFramePr>
          <p:nvPr/>
        </p:nvGraphicFramePr>
        <p:xfrm>
          <a:off x="520700" y="2286000"/>
          <a:ext cx="3254375" cy="760413"/>
        </p:xfrm>
        <a:graphic>
          <a:graphicData uri="http://schemas.openxmlformats.org/presentationml/2006/ole">
            <mc:AlternateContent xmlns:mc="http://schemas.openxmlformats.org/markup-compatibility/2006">
              <mc:Choice xmlns:v="urn:schemas-microsoft-com:vml" Requires="v">
                <p:oleObj spid="_x0000_s8308" name="Formula" r:id="rId25" imgW="1637280" imgH="382320" progId="Equation.Ribbit">
                  <p:embed/>
                </p:oleObj>
              </mc:Choice>
              <mc:Fallback>
                <p:oleObj name="Formula" r:id="rId25" imgW="1637280" imgH="382320" progId="Equation.Ribbit">
                  <p:embed/>
                  <p:pic>
                    <p:nvPicPr>
                      <p:cNvPr id="0" name="Object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700" y="2286000"/>
                        <a:ext cx="3254375"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7" name="Object 2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8309" name="Formula" r:id="rId27" imgW="933480" imgH="382320" progId="Equation.Ribbit">
                  <p:embed/>
                </p:oleObj>
              </mc:Choice>
              <mc:Fallback>
                <p:oleObj name="Formula" r:id="rId27" imgW="933480" imgH="382320" progId="Equation.Ribbit">
                  <p:embed/>
                  <p:pic>
                    <p:nvPicPr>
                      <p:cNvPr id="0" name="Object 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8" name="Object 26"/>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8310" name="Formula" r:id="rId29" imgW="1009800" imgH="204480" progId="Equation.Ribbit">
                  <p:embed/>
                </p:oleObj>
              </mc:Choice>
              <mc:Fallback>
                <p:oleObj name="Formula" r:id="rId29" imgW="1009800" imgH="204480" progId="Equation.Ribbit">
                  <p:embed/>
                  <p:pic>
                    <p:nvPicPr>
                      <p:cNvPr id="0" name="Object 2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9" name="Object 27"/>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8311" name="Formula" r:id="rId31" imgW="228600" imgH="127080" progId="Equation.Ribbit">
                  <p:embed/>
                </p:oleObj>
              </mc:Choice>
              <mc:Fallback>
                <p:oleObj name="Formula" r:id="rId31" imgW="228600" imgH="127080" progId="Equation.Ribbit">
                  <p:embed/>
                  <p:pic>
                    <p:nvPicPr>
                      <p:cNvPr id="0" name="Object 2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10" name="Object 28"/>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8312" name="Formula" r:id="rId33" imgW="228600" imgH="127080" progId="Equation.Ribbit">
                  <p:embed/>
                </p:oleObj>
              </mc:Choice>
              <mc:Fallback>
                <p:oleObj name="Formula" r:id="rId33" imgW="228600" imgH="127080" progId="Equation.Ribbit">
                  <p:embed/>
                  <p:pic>
                    <p:nvPicPr>
                      <p:cNvPr id="0" name="Object 2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1"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8252" name="矩形 82"/>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53" name="矩形 84"/>
          <p:cNvSpPr>
            <a:spLocks noChangeArrowheads="1"/>
          </p:cNvSpPr>
          <p:nvPr/>
        </p:nvSpPr>
        <p:spPr bwMode="auto">
          <a:xfrm>
            <a:off x="31400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8254" name="矩形 85"/>
          <p:cNvSpPr>
            <a:spLocks noChangeArrowheads="1"/>
          </p:cNvSpPr>
          <p:nvPr/>
        </p:nvSpPr>
        <p:spPr bwMode="auto">
          <a:xfrm>
            <a:off x="4452938"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9239"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40"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41"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42"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43"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44"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45"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46"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9247"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48"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49"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0"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1"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2"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3"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4"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5"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6"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57"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9258" name="群組 43"/>
          <p:cNvGrpSpPr>
            <a:grpSpLocks/>
          </p:cNvGrpSpPr>
          <p:nvPr/>
        </p:nvGrpSpPr>
        <p:grpSpPr bwMode="auto">
          <a:xfrm>
            <a:off x="6538913" y="228600"/>
            <a:ext cx="1081087" cy="1081088"/>
            <a:chOff x="3831000" y="1087800"/>
            <a:chExt cx="1080429" cy="1080429"/>
          </a:xfrm>
        </p:grpSpPr>
        <p:graphicFrame>
          <p:nvGraphicFramePr>
            <p:cNvPr id="9237"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9325"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295"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9296"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97"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9298"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99"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9300"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301"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9302"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9303"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9304"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9259" name="群組 44"/>
          <p:cNvGrpSpPr>
            <a:grpSpLocks/>
          </p:cNvGrpSpPr>
          <p:nvPr/>
        </p:nvGrpSpPr>
        <p:grpSpPr bwMode="auto">
          <a:xfrm>
            <a:off x="7834313" y="228600"/>
            <a:ext cx="1081087" cy="1081088"/>
            <a:chOff x="3831000" y="1087800"/>
            <a:chExt cx="1080429" cy="1080429"/>
          </a:xfrm>
        </p:grpSpPr>
        <p:graphicFrame>
          <p:nvGraphicFramePr>
            <p:cNvPr id="9236"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9326"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285"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9286"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87"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88"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89"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9290"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91"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9292"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9293"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9294"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9260"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9261"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9262"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9263"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9264"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9265"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9266"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9267"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9268"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9269"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9270"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9218" name="Object 4"/>
          <p:cNvGraphicFramePr>
            <a:graphicFrameLocks noChangeAspect="1"/>
          </p:cNvGraphicFramePr>
          <p:nvPr/>
        </p:nvGraphicFramePr>
        <p:xfrm>
          <a:off x="522288" y="2286000"/>
          <a:ext cx="5084762" cy="760413"/>
        </p:xfrm>
        <a:graphic>
          <a:graphicData uri="http://schemas.openxmlformats.org/presentationml/2006/ole">
            <mc:AlternateContent xmlns:mc="http://schemas.openxmlformats.org/markup-compatibility/2006">
              <mc:Choice xmlns:v="urn:schemas-microsoft-com:vml" Requires="v">
                <p:oleObj spid="_x0000_s9327" name="Formula" r:id="rId7" imgW="2557800" imgH="382320" progId="Equation.Ribbit">
                  <p:embed/>
                </p:oleObj>
              </mc:Choice>
              <mc:Fallback>
                <p:oleObj name="Formula" r:id="rId7" imgW="2557800" imgH="382320" progId="Equation.Ribbit">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8" y="2286000"/>
                        <a:ext cx="5084762"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9328" name="Formula" r:id="rId9" imgW="933480" imgH="382320" progId="Equation.Ribbit">
                  <p:embed/>
                </p:oleObj>
              </mc:Choice>
              <mc:Fallback>
                <p:oleObj name="Formula" r:id="rId9" imgW="933480" imgH="382320" progId="Equation.Ribbit">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9329" name="Formula" r:id="rId11" imgW="927360" imgH="382320" progId="Equation.Ribbit">
                  <p:embed/>
                </p:oleObj>
              </mc:Choice>
              <mc:Fallback>
                <p:oleObj name="Formula" r:id="rId11" imgW="927360" imgH="382320" progId="Equation.Ribbit">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7"/>
          <p:cNvGraphicFramePr>
            <a:graphicFrameLocks noChangeAspect="1"/>
          </p:cNvGraphicFramePr>
          <p:nvPr/>
        </p:nvGraphicFramePr>
        <p:xfrm>
          <a:off x="533400" y="3249613"/>
          <a:ext cx="2006600" cy="407987"/>
        </p:xfrm>
        <a:graphic>
          <a:graphicData uri="http://schemas.openxmlformats.org/presentationml/2006/ole">
            <mc:AlternateContent xmlns:mc="http://schemas.openxmlformats.org/markup-compatibility/2006">
              <mc:Choice xmlns:v="urn:schemas-microsoft-com:vml" Requires="v">
                <p:oleObj spid="_x0000_s9330" name="Formula" r:id="rId13" imgW="1009800" imgH="204480" progId="Equation.Ribbit">
                  <p:embed/>
                </p:oleObj>
              </mc:Choice>
              <mc:Fallback>
                <p:oleObj name="Formula" r:id="rId13" imgW="1009800" imgH="204480" progId="Equation.Ribbit">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249613"/>
                        <a:ext cx="20066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9331" name="Formula" r:id="rId15" imgW="1003320" imgH="204480" progId="Equation.Ribbit">
                  <p:embed/>
                </p:oleObj>
              </mc:Choice>
              <mc:Fallback>
                <p:oleObj name="Formula" r:id="rId15" imgW="1003320" imgH="204480" progId="Equation.Ribbit">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9332" name="Formula" r:id="rId17" imgW="253080" imgH="273240" progId="Equation.Ribbit">
                  <p:embed/>
                </p:oleObj>
              </mc:Choice>
              <mc:Fallback>
                <p:oleObj name="Formula" r:id="rId17" imgW="253080" imgH="273240" progId="Equation.Ribbit">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9333" name="Formula" r:id="rId19" imgW="253080" imgH="273240" progId="Equation.Ribbit">
                  <p:embed/>
                </p:oleObj>
              </mc:Choice>
              <mc:Fallback>
                <p:oleObj name="Formula" r:id="rId19" imgW="253080" imgH="273240" progId="Equation.Ribbit">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5"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9334" name="Formula" r:id="rId21" imgW="253080" imgH="273240" progId="Equation.Ribbit">
                  <p:embed/>
                </p:oleObj>
              </mc:Choice>
              <mc:Fallback>
                <p:oleObj name="Formula" r:id="rId21" imgW="253080" imgH="273240" progId="Equation.Ribbit">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6"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9335" name="Formula" r:id="rId22" imgW="253080" imgH="273240" progId="Equation.Ribbit">
                  <p:embed/>
                </p:oleObj>
              </mc:Choice>
              <mc:Fallback>
                <p:oleObj name="Formula" r:id="rId22" imgW="253080" imgH="273240" progId="Equation.Ribbit">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7" name="Object 13"/>
          <p:cNvGraphicFramePr>
            <a:graphicFrameLocks noChangeAspect="1"/>
          </p:cNvGraphicFramePr>
          <p:nvPr/>
        </p:nvGraphicFramePr>
        <p:xfrm>
          <a:off x="6248400" y="3733800"/>
          <a:ext cx="500063" cy="541338"/>
        </p:xfrm>
        <a:graphic>
          <a:graphicData uri="http://schemas.openxmlformats.org/presentationml/2006/ole">
            <mc:AlternateContent xmlns:mc="http://schemas.openxmlformats.org/markup-compatibility/2006">
              <mc:Choice xmlns:v="urn:schemas-microsoft-com:vml" Requires="v">
                <p:oleObj spid="_x0000_s9336" name="Formula" r:id="rId23" imgW="253080" imgH="273240" progId="Equation.Ribbit">
                  <p:embed/>
                </p:oleObj>
              </mc:Choice>
              <mc:Fallback>
                <p:oleObj name="Formula" r:id="rId23" imgW="253080" imgH="273240" progId="Equation.Ribbit">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37338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8" name="Object 14"/>
          <p:cNvGraphicFramePr>
            <a:graphicFrameLocks noChangeAspect="1"/>
          </p:cNvGraphicFramePr>
          <p:nvPr/>
        </p:nvGraphicFramePr>
        <p:xfrm>
          <a:off x="8169275" y="3759200"/>
          <a:ext cx="500063" cy="541338"/>
        </p:xfrm>
        <a:graphic>
          <a:graphicData uri="http://schemas.openxmlformats.org/presentationml/2006/ole">
            <mc:AlternateContent xmlns:mc="http://schemas.openxmlformats.org/markup-compatibility/2006">
              <mc:Choice xmlns:v="urn:schemas-microsoft-com:vml" Requires="v">
                <p:oleObj spid="_x0000_s9337" name="Formula" r:id="rId24" imgW="253080" imgH="273240" progId="Equation.Ribbit">
                  <p:embed/>
                </p:oleObj>
              </mc:Choice>
              <mc:Fallback>
                <p:oleObj name="Formula" r:id="rId24" imgW="253080" imgH="273240" progId="Equation.Ribbit">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9275" y="37592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9"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9338" name="Formula" r:id="rId25" imgW="253080" imgH="273240" progId="Equation.Ribbit">
                  <p:embed/>
                </p:oleObj>
              </mc:Choice>
              <mc:Fallback>
                <p:oleObj name="Formula" r:id="rId25" imgW="253080" imgH="273240" progId="Equation.Ribbit">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0" name="Object 16"/>
          <p:cNvGraphicFramePr>
            <a:graphicFrameLocks noChangeAspect="1"/>
          </p:cNvGraphicFramePr>
          <p:nvPr/>
        </p:nvGraphicFramePr>
        <p:xfrm>
          <a:off x="8305800" y="4953000"/>
          <a:ext cx="500063" cy="541338"/>
        </p:xfrm>
        <a:graphic>
          <a:graphicData uri="http://schemas.openxmlformats.org/presentationml/2006/ole">
            <mc:AlternateContent xmlns:mc="http://schemas.openxmlformats.org/markup-compatibility/2006">
              <mc:Choice xmlns:v="urn:schemas-microsoft-com:vml" Requires="v">
                <p:oleObj spid="_x0000_s9339" name="Formula" r:id="rId26" imgW="253080" imgH="273240" progId="Equation.Ribbit">
                  <p:embed/>
                </p:oleObj>
              </mc:Choice>
              <mc:Fallback>
                <p:oleObj name="Formula" r:id="rId26" imgW="253080" imgH="273240" progId="Equation.Ribbit">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05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4" name="Object 18"/>
          <p:cNvGraphicFramePr>
            <a:graphicFrameLocks noChangeAspect="1"/>
          </p:cNvGraphicFramePr>
          <p:nvPr/>
        </p:nvGraphicFramePr>
        <p:xfrm>
          <a:off x="7577138" y="4495800"/>
          <a:ext cx="500062" cy="541338"/>
        </p:xfrm>
        <a:graphic>
          <a:graphicData uri="http://schemas.openxmlformats.org/presentationml/2006/ole">
            <mc:AlternateContent xmlns:mc="http://schemas.openxmlformats.org/markup-compatibility/2006">
              <mc:Choice xmlns:v="urn:schemas-microsoft-com:vml" Requires="v">
                <p:oleObj spid="_x0000_s9340" name="Formula" r:id="rId27" imgW="253080" imgH="273240" progId="Equation.Ribbit">
                  <p:embed/>
                </p:oleObj>
              </mc:Choice>
              <mc:Fallback>
                <p:oleObj name="Formula" r:id="rId27" imgW="253080" imgH="273240" progId="Equation.Ribbit">
                  <p:embed/>
                  <p:pic>
                    <p:nvPicPr>
                      <p:cNvPr id="0"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77138" y="44958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71"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72"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73"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74"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75"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9</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9232" name="Object 20"/>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9341" name="Formula" r:id="rId29" imgW="228600" imgH="127080" progId="Equation.Ribbit">
                  <p:embed/>
                </p:oleObj>
              </mc:Choice>
              <mc:Fallback>
                <p:oleObj name="Formula" r:id="rId29" imgW="228600" imgH="127080" progId="Equation.Ribbit">
                  <p:embed/>
                  <p:pic>
                    <p:nvPicPr>
                      <p:cNvPr id="0" name="Object 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3" name="Object 21"/>
          <p:cNvGraphicFramePr>
            <a:graphicFrameLocks noChangeAspect="1"/>
          </p:cNvGraphicFramePr>
          <p:nvPr/>
        </p:nvGraphicFramePr>
        <p:xfrm>
          <a:off x="1982788" y="3886200"/>
          <a:ext cx="455612" cy="254000"/>
        </p:xfrm>
        <a:graphic>
          <a:graphicData uri="http://schemas.openxmlformats.org/presentationml/2006/ole">
            <mc:AlternateContent xmlns:mc="http://schemas.openxmlformats.org/markup-compatibility/2006">
              <mc:Choice xmlns:v="urn:schemas-microsoft-com:vml" Requires="v">
                <p:oleObj spid="_x0000_s9342" name="Formula" r:id="rId31" imgW="228600" imgH="127080" progId="Equation.Ribbit">
                  <p:embed/>
                </p:oleObj>
              </mc:Choice>
              <mc:Fallback>
                <p:oleObj name="Formula" r:id="rId31" imgW="228600" imgH="127080" progId="Equation.Ribbit">
                  <p:embed/>
                  <p:pic>
                    <p:nvPicPr>
                      <p:cNvPr id="0" name="Object 2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82788"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9343" name="Formula" r:id="rId33" imgW="228600" imgH="127080" progId="Equation.Ribbit">
                  <p:embed/>
                </p:oleObj>
              </mc:Choice>
              <mc:Fallback>
                <p:oleObj name="Formula" r:id="rId33" imgW="228600" imgH="127080" progId="Equation.Ribbit">
                  <p:embed/>
                  <p:pic>
                    <p:nvPicPr>
                      <p:cNvPr id="0" name="Object 2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5"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9344" name="Formula" r:id="rId34" imgW="228600" imgH="127080" progId="Equation.Ribbit">
                  <p:embed/>
                </p:oleObj>
              </mc:Choice>
              <mc:Fallback>
                <p:oleObj name="Formula" r:id="rId34" imgW="228600" imgH="127080" progId="Equation.Ribbit">
                  <p:embed/>
                  <p:pic>
                    <p:nvPicPr>
                      <p:cNvPr id="0" name="Object 2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76"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9277" name="矩形 84"/>
          <p:cNvSpPr>
            <a:spLocks noChangeArrowheads="1"/>
          </p:cNvSpPr>
          <p:nvPr/>
        </p:nvSpPr>
        <p:spPr bwMode="auto">
          <a:xfrm>
            <a:off x="1470025" y="2498725"/>
            <a:ext cx="25241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78" name="矩形 85"/>
          <p:cNvSpPr>
            <a:spLocks noChangeArrowheads="1"/>
          </p:cNvSpPr>
          <p:nvPr/>
        </p:nvSpPr>
        <p:spPr bwMode="auto">
          <a:xfrm>
            <a:off x="3309938" y="2498725"/>
            <a:ext cx="250825" cy="36036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79" name="矩形 86"/>
          <p:cNvSpPr>
            <a:spLocks noChangeArrowheads="1"/>
          </p:cNvSpPr>
          <p:nvPr/>
        </p:nvSpPr>
        <p:spPr bwMode="auto">
          <a:xfrm>
            <a:off x="49688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80" name="矩形 87"/>
          <p:cNvSpPr>
            <a:spLocks noChangeArrowheads="1"/>
          </p:cNvSpPr>
          <p:nvPr/>
        </p:nvSpPr>
        <p:spPr bwMode="auto">
          <a:xfrm>
            <a:off x="4057650"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81" name="矩形 88"/>
          <p:cNvSpPr>
            <a:spLocks noChangeArrowheads="1"/>
          </p:cNvSpPr>
          <p:nvPr/>
        </p:nvSpPr>
        <p:spPr bwMode="auto">
          <a:xfrm>
            <a:off x="1965325" y="4148138"/>
            <a:ext cx="304800" cy="719137"/>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82" name="圓角矩形 89"/>
          <p:cNvSpPr>
            <a:spLocks noChangeArrowheads="1"/>
          </p:cNvSpPr>
          <p:nvPr/>
        </p:nvSpPr>
        <p:spPr bwMode="auto">
          <a:xfrm>
            <a:off x="1143000" y="990600"/>
            <a:ext cx="5105400" cy="685800"/>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a:ea typeface="新細明體" panose="02020500000000000000" pitchFamily="18" charset="-120"/>
              </a:rPr>
              <a:t>Choose these two coefficients appropriately</a:t>
            </a:r>
            <a:br>
              <a:rPr lang="en-US" altLang="zh-TW">
                <a:ea typeface="新細明體" panose="02020500000000000000" pitchFamily="18" charset="-120"/>
              </a:rPr>
            </a:br>
            <a:r>
              <a:rPr lang="en-US" altLang="zh-TW">
                <a:ea typeface="新細明體" panose="02020500000000000000" pitchFamily="18" charset="-120"/>
              </a:rPr>
              <a:t>such that both </a:t>
            </a:r>
            <a:r>
              <a:rPr lang="en-US" altLang="zh-TW" i="1">
                <a:ea typeface="新細明體" panose="02020500000000000000" pitchFamily="18" charset="-120"/>
              </a:rPr>
              <a:t>B</a:t>
            </a:r>
            <a:r>
              <a:rPr lang="en-US" altLang="zh-TW" i="1" baseline="-25000">
                <a:ea typeface="新細明體" panose="02020500000000000000" pitchFamily="18" charset="-120"/>
              </a:rPr>
              <a:t>Y</a:t>
            </a:r>
            <a:r>
              <a:rPr lang="en-US" altLang="zh-TW">
                <a:ea typeface="新細明體" panose="02020500000000000000" pitchFamily="18" charset="-120"/>
              </a:rPr>
              <a:t> and </a:t>
            </a:r>
            <a:r>
              <a:rPr lang="en-US" altLang="zh-TW" i="1">
                <a:ea typeface="新細明體" panose="02020500000000000000" pitchFamily="18" charset="-120"/>
              </a:rPr>
              <a:t>B</a:t>
            </a:r>
            <a:r>
              <a:rPr lang="en-US" altLang="zh-TW" i="1" baseline="-25000">
                <a:ea typeface="新細明體" panose="02020500000000000000" pitchFamily="18" charset="-120"/>
              </a:rPr>
              <a:t>Z</a:t>
            </a:r>
            <a:r>
              <a:rPr lang="en-US" altLang="zh-TW">
                <a:ea typeface="新細明體" panose="02020500000000000000" pitchFamily="18" charset="-120"/>
              </a:rPr>
              <a:t> have full rank</a:t>
            </a:r>
            <a:endParaRPr lang="zh-TW" altLang="en-US">
              <a:ea typeface="新細明體" panose="02020500000000000000" pitchFamily="18" charset="-120"/>
            </a:endParaRPr>
          </a:p>
        </p:txBody>
      </p:sp>
      <p:sp>
        <p:nvSpPr>
          <p:cNvPr id="9283" name="向下箭號 90"/>
          <p:cNvSpPr>
            <a:spLocks noChangeArrowheads="1"/>
          </p:cNvSpPr>
          <p:nvPr/>
        </p:nvSpPr>
        <p:spPr bwMode="auto">
          <a:xfrm>
            <a:off x="3352800" y="1676400"/>
            <a:ext cx="76200" cy="762000"/>
          </a:xfrm>
          <a:prstGeom prst="downArrow">
            <a:avLst>
              <a:gd name="adj1" fmla="val 50000"/>
              <a:gd name="adj2" fmla="val 143750"/>
            </a:avLst>
          </a:prstGeom>
          <a:solidFill>
            <a:srgbClr val="FF0000"/>
          </a:solidFill>
          <a:ln w="9525" algn="ctr">
            <a:solidFill>
              <a:srgbClr val="FF0000"/>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9284" name="向下箭號 91"/>
          <p:cNvSpPr>
            <a:spLocks noChangeArrowheads="1"/>
          </p:cNvSpPr>
          <p:nvPr/>
        </p:nvSpPr>
        <p:spPr bwMode="auto">
          <a:xfrm rot="4356390">
            <a:off x="2506663" y="1311275"/>
            <a:ext cx="76200" cy="1797050"/>
          </a:xfrm>
          <a:prstGeom prst="downArrow">
            <a:avLst>
              <a:gd name="adj1" fmla="val 50000"/>
              <a:gd name="adj2" fmla="val 143793"/>
            </a:avLst>
          </a:prstGeom>
          <a:solidFill>
            <a:srgbClr val="FF0000"/>
          </a:solidFill>
          <a:ln w="9525" algn="ctr">
            <a:solidFill>
              <a:srgbClr val="FF0000"/>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10264"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65"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66"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67"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68"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69"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70"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71"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10272"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3"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4"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5"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6"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7"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8"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79"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80"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81"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82"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10283" name="群組 43"/>
          <p:cNvGrpSpPr>
            <a:grpSpLocks/>
          </p:cNvGrpSpPr>
          <p:nvPr/>
        </p:nvGrpSpPr>
        <p:grpSpPr bwMode="auto">
          <a:xfrm>
            <a:off x="6538913" y="228600"/>
            <a:ext cx="1081087" cy="1081088"/>
            <a:chOff x="3831000" y="1087800"/>
            <a:chExt cx="1080429" cy="1080429"/>
          </a:xfrm>
        </p:grpSpPr>
        <p:graphicFrame>
          <p:nvGraphicFramePr>
            <p:cNvPr id="10262"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10346"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315"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0316"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17"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318"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19"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320"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21"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322"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323"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10324"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0284" name="群組 44"/>
          <p:cNvGrpSpPr>
            <a:grpSpLocks/>
          </p:cNvGrpSpPr>
          <p:nvPr/>
        </p:nvGrpSpPr>
        <p:grpSpPr bwMode="auto">
          <a:xfrm>
            <a:off x="7834313" y="228600"/>
            <a:ext cx="1081087" cy="1081088"/>
            <a:chOff x="3831000" y="1087800"/>
            <a:chExt cx="1080429" cy="1080429"/>
          </a:xfrm>
        </p:grpSpPr>
        <p:graphicFrame>
          <p:nvGraphicFramePr>
            <p:cNvPr id="10261"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10347"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305"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0306"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07"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08"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09"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310"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11"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0312"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0313"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10314"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0285"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10286"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10287"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10288"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10289"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10290"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10291"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10292"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10293"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10294"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10295"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10242" name="Object 4"/>
          <p:cNvGraphicFramePr>
            <a:graphicFrameLocks noChangeAspect="1"/>
          </p:cNvGraphicFramePr>
          <p:nvPr/>
        </p:nvGraphicFramePr>
        <p:xfrm>
          <a:off x="520700" y="2286000"/>
          <a:ext cx="3367088" cy="760413"/>
        </p:xfrm>
        <a:graphic>
          <a:graphicData uri="http://schemas.openxmlformats.org/presentationml/2006/ole">
            <mc:AlternateContent xmlns:mc="http://schemas.openxmlformats.org/markup-compatibility/2006">
              <mc:Choice xmlns:v="urn:schemas-microsoft-com:vml" Requires="v">
                <p:oleObj spid="_x0000_s10348" name="Formula" r:id="rId7" imgW="1691640" imgH="382320" progId="Equation.Ribbit">
                  <p:embed/>
                </p:oleObj>
              </mc:Choice>
              <mc:Fallback>
                <p:oleObj name="Formula" r:id="rId7" imgW="1691640" imgH="382320" progId="Equation.Ribbit">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 y="2286000"/>
                        <a:ext cx="3367088"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10349" name="Formula" r:id="rId9" imgW="933480" imgH="382320" progId="Equation.Ribbit">
                  <p:embed/>
                </p:oleObj>
              </mc:Choice>
              <mc:Fallback>
                <p:oleObj name="Formula" r:id="rId9" imgW="933480" imgH="382320" progId="Equation.Ribbit">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10350" name="Formula" r:id="rId11" imgW="927360" imgH="382320" progId="Equation.Ribbit">
                  <p:embed/>
                </p:oleObj>
              </mc:Choice>
              <mc:Fallback>
                <p:oleObj name="Formula" r:id="rId11" imgW="927360" imgH="382320" progId="Equation.Ribbit">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7"/>
          <p:cNvGraphicFramePr>
            <a:graphicFrameLocks noChangeAspect="1"/>
          </p:cNvGraphicFramePr>
          <p:nvPr/>
        </p:nvGraphicFramePr>
        <p:xfrm>
          <a:off x="531813" y="3249613"/>
          <a:ext cx="2117725" cy="407987"/>
        </p:xfrm>
        <a:graphic>
          <a:graphicData uri="http://schemas.openxmlformats.org/presentationml/2006/ole">
            <mc:AlternateContent xmlns:mc="http://schemas.openxmlformats.org/markup-compatibility/2006">
              <mc:Choice xmlns:v="urn:schemas-microsoft-com:vml" Requires="v">
                <p:oleObj spid="_x0000_s10351" name="Formula" r:id="rId13" imgW="1064520" imgH="204480" progId="Equation.Ribbit">
                  <p:embed/>
                </p:oleObj>
              </mc:Choice>
              <mc:Fallback>
                <p:oleObj name="Formula" r:id="rId13" imgW="1064520" imgH="204480" progId="Equation.Ribbit">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813" y="3249613"/>
                        <a:ext cx="211772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8"/>
          <p:cNvGraphicFramePr>
            <a:graphicFrameLocks noChangeAspect="1"/>
          </p:cNvGraphicFramePr>
          <p:nvPr/>
        </p:nvGraphicFramePr>
        <p:xfrm>
          <a:off x="3054350" y="3227388"/>
          <a:ext cx="1993900" cy="407987"/>
        </p:xfrm>
        <a:graphic>
          <a:graphicData uri="http://schemas.openxmlformats.org/presentationml/2006/ole">
            <mc:AlternateContent xmlns:mc="http://schemas.openxmlformats.org/markup-compatibility/2006">
              <mc:Choice xmlns:v="urn:schemas-microsoft-com:vml" Requires="v">
                <p:oleObj spid="_x0000_s10352" name="Formula" r:id="rId15" imgW="1003320" imgH="204480" progId="Equation.Ribbit">
                  <p:embed/>
                </p:oleObj>
              </mc:Choice>
              <mc:Fallback>
                <p:oleObj name="Formula" r:id="rId15" imgW="1003320" imgH="204480" progId="Equation.Ribbit">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4350" y="3227388"/>
                        <a:ext cx="19939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10353" name="Formula" r:id="rId17" imgW="253080" imgH="273240" progId="Equation.Ribbit">
                  <p:embed/>
                </p:oleObj>
              </mc:Choice>
              <mc:Fallback>
                <p:oleObj name="Formula" r:id="rId17" imgW="253080" imgH="273240" progId="Equation.Ribbit">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8"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10354" name="Formula" r:id="rId19" imgW="253080" imgH="273240" progId="Equation.Ribbit">
                  <p:embed/>
                </p:oleObj>
              </mc:Choice>
              <mc:Fallback>
                <p:oleObj name="Formula" r:id="rId19" imgW="253080" imgH="273240" progId="Equation.Ribbit">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10355" name="Formula" r:id="rId21" imgW="253080" imgH="273240" progId="Equation.Ribbit">
                  <p:embed/>
                </p:oleObj>
              </mc:Choice>
              <mc:Fallback>
                <p:oleObj name="Formula" r:id="rId21" imgW="253080" imgH="273240" progId="Equation.Ribbit">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0"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10356" name="Formula" r:id="rId22" imgW="253080" imgH="273240" progId="Equation.Ribbit">
                  <p:embed/>
                </p:oleObj>
              </mc:Choice>
              <mc:Fallback>
                <p:oleObj name="Formula" r:id="rId22" imgW="253080" imgH="273240" progId="Equation.Ribbit">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1" name="Object 13"/>
          <p:cNvGraphicFramePr>
            <a:graphicFrameLocks noChangeAspect="1"/>
          </p:cNvGraphicFramePr>
          <p:nvPr/>
        </p:nvGraphicFramePr>
        <p:xfrm>
          <a:off x="6248400" y="3733800"/>
          <a:ext cx="500063" cy="541338"/>
        </p:xfrm>
        <a:graphic>
          <a:graphicData uri="http://schemas.openxmlformats.org/presentationml/2006/ole">
            <mc:AlternateContent xmlns:mc="http://schemas.openxmlformats.org/markup-compatibility/2006">
              <mc:Choice xmlns:v="urn:schemas-microsoft-com:vml" Requires="v">
                <p:oleObj spid="_x0000_s10357" name="Formula" r:id="rId23" imgW="253080" imgH="273240" progId="Equation.Ribbit">
                  <p:embed/>
                </p:oleObj>
              </mc:Choice>
              <mc:Fallback>
                <p:oleObj name="Formula" r:id="rId23" imgW="253080" imgH="273240" progId="Equation.Ribbit">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37338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2" name="Object 14"/>
          <p:cNvGraphicFramePr>
            <a:graphicFrameLocks noChangeAspect="1"/>
          </p:cNvGraphicFramePr>
          <p:nvPr/>
        </p:nvGraphicFramePr>
        <p:xfrm>
          <a:off x="8169275" y="3759200"/>
          <a:ext cx="500063" cy="541338"/>
        </p:xfrm>
        <a:graphic>
          <a:graphicData uri="http://schemas.openxmlformats.org/presentationml/2006/ole">
            <mc:AlternateContent xmlns:mc="http://schemas.openxmlformats.org/markup-compatibility/2006">
              <mc:Choice xmlns:v="urn:schemas-microsoft-com:vml" Requires="v">
                <p:oleObj spid="_x0000_s10358" name="Formula" r:id="rId24" imgW="253080" imgH="273240" progId="Equation.Ribbit">
                  <p:embed/>
                </p:oleObj>
              </mc:Choice>
              <mc:Fallback>
                <p:oleObj name="Formula" r:id="rId24" imgW="253080" imgH="273240" progId="Equation.Ribbit">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9275" y="37592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3"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10359" name="Formula" r:id="rId25" imgW="253080" imgH="273240" progId="Equation.Ribbit">
                  <p:embed/>
                </p:oleObj>
              </mc:Choice>
              <mc:Fallback>
                <p:oleObj name="Formula" r:id="rId25" imgW="253080" imgH="273240" progId="Equation.Ribbit">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4" name="Object 16"/>
          <p:cNvGraphicFramePr>
            <a:graphicFrameLocks noChangeAspect="1"/>
          </p:cNvGraphicFramePr>
          <p:nvPr/>
        </p:nvGraphicFramePr>
        <p:xfrm>
          <a:off x="8305800" y="4953000"/>
          <a:ext cx="500063" cy="541338"/>
        </p:xfrm>
        <a:graphic>
          <a:graphicData uri="http://schemas.openxmlformats.org/presentationml/2006/ole">
            <mc:AlternateContent xmlns:mc="http://schemas.openxmlformats.org/markup-compatibility/2006">
              <mc:Choice xmlns:v="urn:schemas-microsoft-com:vml" Requires="v">
                <p:oleObj spid="_x0000_s10360" name="Formula" r:id="rId26" imgW="253080" imgH="273240" progId="Equation.Ribbit">
                  <p:embed/>
                </p:oleObj>
              </mc:Choice>
              <mc:Fallback>
                <p:oleObj name="Formula" r:id="rId26" imgW="253080" imgH="273240" progId="Equation.Ribbit">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05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5" name="Object 17"/>
          <p:cNvGraphicFramePr>
            <a:graphicFrameLocks noChangeAspect="1"/>
          </p:cNvGraphicFramePr>
          <p:nvPr/>
        </p:nvGraphicFramePr>
        <p:xfrm>
          <a:off x="6629400" y="6096000"/>
          <a:ext cx="500063" cy="541338"/>
        </p:xfrm>
        <a:graphic>
          <a:graphicData uri="http://schemas.openxmlformats.org/presentationml/2006/ole">
            <mc:AlternateContent xmlns:mc="http://schemas.openxmlformats.org/markup-compatibility/2006">
              <mc:Choice xmlns:v="urn:schemas-microsoft-com:vml" Requires="v">
                <p:oleObj spid="_x0000_s10361" name="Formula" r:id="rId27" imgW="253080" imgH="273240" progId="Equation.Ribbit">
                  <p:embed/>
                </p:oleObj>
              </mc:Choice>
              <mc:Fallback>
                <p:oleObj name="Formula" r:id="rId27" imgW="253080" imgH="273240" progId="Equation.Ribbit">
                  <p:embed/>
                  <p:pic>
                    <p:nvPicPr>
                      <p:cNvPr id="0"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629400" y="6096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6" name="Object 18"/>
          <p:cNvGraphicFramePr>
            <a:graphicFrameLocks noChangeAspect="1"/>
          </p:cNvGraphicFramePr>
          <p:nvPr/>
        </p:nvGraphicFramePr>
        <p:xfrm>
          <a:off x="7577138" y="4495800"/>
          <a:ext cx="500062" cy="541338"/>
        </p:xfrm>
        <a:graphic>
          <a:graphicData uri="http://schemas.openxmlformats.org/presentationml/2006/ole">
            <mc:AlternateContent xmlns:mc="http://schemas.openxmlformats.org/markup-compatibility/2006">
              <mc:Choice xmlns:v="urn:schemas-microsoft-com:vml" Requires="v">
                <p:oleObj spid="_x0000_s10362" name="Formula" r:id="rId29" imgW="253080" imgH="273240" progId="Equation.Ribbit">
                  <p:embed/>
                </p:oleObj>
              </mc:Choice>
              <mc:Fallback>
                <p:oleObj name="Formula" r:id="rId29" imgW="253080" imgH="273240" progId="Equation.Ribbit">
                  <p:embed/>
                  <p:pic>
                    <p:nvPicPr>
                      <p:cNvPr id="0"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77138" y="44958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6"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97"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98"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299"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00"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10</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10257" name="Object 20"/>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10363" name="Formula" r:id="rId30" imgW="228600" imgH="127080" progId="Equation.Ribbit">
                  <p:embed/>
                </p:oleObj>
              </mc:Choice>
              <mc:Fallback>
                <p:oleObj name="Formula" r:id="rId30" imgW="228600" imgH="127080" progId="Equation.Ribbit">
                  <p:embed/>
                  <p:pic>
                    <p:nvPicPr>
                      <p:cNvPr id="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8" name="Object 21"/>
          <p:cNvGraphicFramePr>
            <a:graphicFrameLocks noChangeAspect="1"/>
          </p:cNvGraphicFramePr>
          <p:nvPr/>
        </p:nvGraphicFramePr>
        <p:xfrm>
          <a:off x="1968500" y="3886200"/>
          <a:ext cx="546100" cy="254000"/>
        </p:xfrm>
        <a:graphic>
          <a:graphicData uri="http://schemas.openxmlformats.org/presentationml/2006/ole">
            <mc:AlternateContent xmlns:mc="http://schemas.openxmlformats.org/markup-compatibility/2006">
              <mc:Choice xmlns:v="urn:schemas-microsoft-com:vml" Requires="v">
                <p:oleObj spid="_x0000_s10364" name="Formula" r:id="rId32" imgW="274320" imgH="127080" progId="Equation.Ribbit">
                  <p:embed/>
                </p:oleObj>
              </mc:Choice>
              <mc:Fallback>
                <p:oleObj name="Formula" r:id="rId32" imgW="274320" imgH="127080" progId="Equation.Ribbit">
                  <p:embed/>
                  <p:pic>
                    <p:nvPicPr>
                      <p:cNvPr id="0"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68500" y="3886200"/>
                        <a:ext cx="5461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9" name="Object 22"/>
          <p:cNvGraphicFramePr>
            <a:graphicFrameLocks noChangeAspect="1"/>
          </p:cNvGraphicFramePr>
          <p:nvPr/>
        </p:nvGraphicFramePr>
        <p:xfrm>
          <a:off x="3884613" y="3886200"/>
          <a:ext cx="455612" cy="254000"/>
        </p:xfrm>
        <a:graphic>
          <a:graphicData uri="http://schemas.openxmlformats.org/presentationml/2006/ole">
            <mc:AlternateContent xmlns:mc="http://schemas.openxmlformats.org/markup-compatibility/2006">
              <mc:Choice xmlns:v="urn:schemas-microsoft-com:vml" Requires="v">
                <p:oleObj spid="_x0000_s10365" name="Formula" r:id="rId34" imgW="228600" imgH="127080" progId="Equation.Ribbit">
                  <p:embed/>
                </p:oleObj>
              </mc:Choice>
              <mc:Fallback>
                <p:oleObj name="Formula" r:id="rId34" imgW="228600" imgH="127080" progId="Equation.Ribbit">
                  <p:embed/>
                  <p:pic>
                    <p:nvPicPr>
                      <p:cNvPr id="0"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884613" y="3886200"/>
                        <a:ext cx="455612"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60"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10366" name="Formula" r:id="rId36" imgW="228600" imgH="127080" progId="Equation.Ribbit">
                  <p:embed/>
                </p:oleObj>
              </mc:Choice>
              <mc:Fallback>
                <p:oleObj name="Formula" r:id="rId36" imgW="228600" imgH="127080" progId="Equation.Ribbit">
                  <p:embed/>
                  <p:pic>
                    <p:nvPicPr>
                      <p:cNvPr id="0"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1"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10302" name="矩形 82"/>
          <p:cNvSpPr>
            <a:spLocks noChangeArrowheads="1"/>
          </p:cNvSpPr>
          <p:nvPr/>
        </p:nvSpPr>
        <p:spPr bwMode="auto">
          <a:xfrm>
            <a:off x="1576388" y="2498725"/>
            <a:ext cx="252412"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03" name="矩形 86"/>
          <p:cNvSpPr>
            <a:spLocks noChangeArrowheads="1"/>
          </p:cNvSpPr>
          <p:nvPr/>
        </p:nvSpPr>
        <p:spPr bwMode="auto">
          <a:xfrm>
            <a:off x="3257550"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04" name="矩形 85"/>
          <p:cNvSpPr>
            <a:spLocks noChangeArrowheads="1"/>
          </p:cNvSpPr>
          <p:nvPr/>
        </p:nvSpPr>
        <p:spPr bwMode="auto">
          <a:xfrm>
            <a:off x="1955800"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8" name="Rectangle 57"/>
          <p:cNvSpPr>
            <a:spLocks noChangeArrowheads="1"/>
          </p:cNvSpPr>
          <p:nvPr/>
        </p:nvSpPr>
        <p:spPr bwMode="auto">
          <a:xfrm>
            <a:off x="5791200" y="5811838"/>
            <a:ext cx="404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a:latin typeface="Times New Roman" panose="02020603050405020304" pitchFamily="18" charset="0"/>
                <a:ea typeface="SimSun" panose="02010600030101010101" pitchFamily="2" charset="-122"/>
              </a:rPr>
              <a:t>Y</a:t>
            </a:r>
            <a:endParaRPr lang="en-US" altLang="zh-TW" sz="3600">
              <a:ea typeface="新細明體" panose="02020500000000000000" pitchFamily="18" charset="-120"/>
            </a:endParaRPr>
          </a:p>
        </p:txBody>
      </p:sp>
      <p:sp>
        <p:nvSpPr>
          <p:cNvPr id="11289" name="Line 58"/>
          <p:cNvSpPr>
            <a:spLocks noChangeShapeType="1"/>
          </p:cNvSpPr>
          <p:nvPr/>
        </p:nvSpPr>
        <p:spPr bwMode="auto">
          <a:xfrm flipH="1">
            <a:off x="6232525" y="2693988"/>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0" name="Oval 59"/>
          <p:cNvSpPr>
            <a:spLocks noChangeArrowheads="1"/>
          </p:cNvSpPr>
          <p:nvPr/>
        </p:nvSpPr>
        <p:spPr bwMode="auto">
          <a:xfrm>
            <a:off x="5791200" y="3144838"/>
            <a:ext cx="441325"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291" name="Oval 60"/>
          <p:cNvSpPr>
            <a:spLocks noChangeArrowheads="1"/>
          </p:cNvSpPr>
          <p:nvPr/>
        </p:nvSpPr>
        <p:spPr bwMode="auto">
          <a:xfrm>
            <a:off x="8626475" y="31448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292" name="Oval 61"/>
          <p:cNvSpPr>
            <a:spLocks noChangeArrowheads="1"/>
          </p:cNvSpPr>
          <p:nvPr/>
        </p:nvSpPr>
        <p:spPr bwMode="auto">
          <a:xfrm>
            <a:off x="7207250" y="3916363"/>
            <a:ext cx="444500" cy="4476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293" name="Oval 62"/>
          <p:cNvSpPr>
            <a:spLocks noChangeArrowheads="1"/>
          </p:cNvSpPr>
          <p:nvPr/>
        </p:nvSpPr>
        <p:spPr bwMode="auto">
          <a:xfrm>
            <a:off x="5791200" y="5735638"/>
            <a:ext cx="441325"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294" name="Oval 63"/>
          <p:cNvSpPr>
            <a:spLocks noChangeArrowheads="1"/>
          </p:cNvSpPr>
          <p:nvPr/>
        </p:nvSpPr>
        <p:spPr bwMode="auto">
          <a:xfrm>
            <a:off x="8626475" y="5715000"/>
            <a:ext cx="441325" cy="4778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295" name="Oval 64"/>
          <p:cNvSpPr>
            <a:spLocks noChangeArrowheads="1"/>
          </p:cNvSpPr>
          <p:nvPr/>
        </p:nvSpPr>
        <p:spPr bwMode="auto">
          <a:xfrm>
            <a:off x="7196138" y="5202238"/>
            <a:ext cx="442912"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296" name="Rectangle 65"/>
          <p:cNvSpPr>
            <a:spLocks noChangeArrowheads="1"/>
          </p:cNvSpPr>
          <p:nvPr/>
        </p:nvSpPr>
        <p:spPr bwMode="auto">
          <a:xfrm>
            <a:off x="7243763" y="2382838"/>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11297" name="Line 66"/>
          <p:cNvSpPr>
            <a:spLocks noChangeShapeType="1"/>
          </p:cNvSpPr>
          <p:nvPr/>
        </p:nvSpPr>
        <p:spPr bwMode="auto">
          <a:xfrm>
            <a:off x="6323013" y="3503613"/>
            <a:ext cx="884237" cy="51593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8" name="Line 67"/>
          <p:cNvSpPr>
            <a:spLocks noChangeShapeType="1"/>
          </p:cNvSpPr>
          <p:nvPr/>
        </p:nvSpPr>
        <p:spPr bwMode="auto">
          <a:xfrm>
            <a:off x="7646988" y="5567363"/>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9" name="Line 68"/>
          <p:cNvSpPr>
            <a:spLocks noChangeShapeType="1"/>
          </p:cNvSpPr>
          <p:nvPr/>
        </p:nvSpPr>
        <p:spPr bwMode="auto">
          <a:xfrm>
            <a:off x="8839200" y="3657600"/>
            <a:ext cx="0" cy="19812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0" name="Line 69"/>
          <p:cNvSpPr>
            <a:spLocks noChangeShapeType="1"/>
          </p:cNvSpPr>
          <p:nvPr/>
        </p:nvSpPr>
        <p:spPr bwMode="auto">
          <a:xfrm flipH="1">
            <a:off x="7658100" y="3505200"/>
            <a:ext cx="968375" cy="54768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1" name="Line 70"/>
          <p:cNvSpPr>
            <a:spLocks noChangeShapeType="1"/>
          </p:cNvSpPr>
          <p:nvPr/>
        </p:nvSpPr>
        <p:spPr bwMode="auto">
          <a:xfrm>
            <a:off x="7740650" y="2678113"/>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2" name="Line 71"/>
          <p:cNvSpPr>
            <a:spLocks noChangeShapeType="1"/>
          </p:cNvSpPr>
          <p:nvPr/>
        </p:nvSpPr>
        <p:spPr bwMode="auto">
          <a:xfrm>
            <a:off x="5995988" y="3662363"/>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3" name="Line 72"/>
          <p:cNvSpPr>
            <a:spLocks noChangeShapeType="1"/>
          </p:cNvSpPr>
          <p:nvPr/>
        </p:nvSpPr>
        <p:spPr bwMode="auto">
          <a:xfrm flipH="1">
            <a:off x="6272213" y="5584825"/>
            <a:ext cx="896937" cy="379413"/>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4" name="Line 73"/>
          <p:cNvSpPr>
            <a:spLocks noChangeShapeType="1"/>
          </p:cNvSpPr>
          <p:nvPr/>
        </p:nvSpPr>
        <p:spPr bwMode="auto">
          <a:xfrm>
            <a:off x="73533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5" name="Line 74"/>
          <p:cNvSpPr>
            <a:spLocks noChangeShapeType="1"/>
          </p:cNvSpPr>
          <p:nvPr/>
        </p:nvSpPr>
        <p:spPr bwMode="auto">
          <a:xfrm>
            <a:off x="7505700" y="1752600"/>
            <a:ext cx="0" cy="6096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6" name="Line 77"/>
          <p:cNvSpPr>
            <a:spLocks noChangeShapeType="1"/>
          </p:cNvSpPr>
          <p:nvPr/>
        </p:nvSpPr>
        <p:spPr bwMode="auto">
          <a:xfrm>
            <a:off x="7466013" y="4495800"/>
            <a:ext cx="1587" cy="609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7" name="Rectangle 80"/>
          <p:cNvSpPr>
            <a:spLocks noChangeArrowheads="1"/>
          </p:cNvSpPr>
          <p:nvPr/>
        </p:nvSpPr>
        <p:spPr bwMode="auto">
          <a:xfrm>
            <a:off x="8662988" y="5786438"/>
            <a:ext cx="404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Z</a:t>
            </a:r>
            <a:endParaRPr lang="en-US" altLang="zh-TW" sz="3600">
              <a:ea typeface="新細明體" panose="02020500000000000000" pitchFamily="18" charset="-120"/>
              <a:sym typeface="Symbol" panose="05050102010706020507" pitchFamily="18" charset="2"/>
            </a:endParaRPr>
          </a:p>
        </p:txBody>
      </p:sp>
      <p:grpSp>
        <p:nvGrpSpPr>
          <p:cNvPr id="11308" name="群組 43"/>
          <p:cNvGrpSpPr>
            <a:grpSpLocks/>
          </p:cNvGrpSpPr>
          <p:nvPr/>
        </p:nvGrpSpPr>
        <p:grpSpPr bwMode="auto">
          <a:xfrm>
            <a:off x="6538913" y="228600"/>
            <a:ext cx="1081087" cy="1081088"/>
            <a:chOff x="3831000" y="1087800"/>
            <a:chExt cx="1080429" cy="1080429"/>
          </a:xfrm>
        </p:grpSpPr>
        <p:graphicFrame>
          <p:nvGraphicFramePr>
            <p:cNvPr id="11287" name="Object 2"/>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11372" name="Formula" r:id="rId3" imgW="140040" imgH="146160" progId="Equation.Ribbit">
                    <p:embed/>
                  </p:oleObj>
                </mc:Choice>
                <mc:Fallback>
                  <p:oleObj name="Formula" r:id="rId3" imgW="140040" imgH="146160" progId="Equation.Ribbi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340" name="直線接點 33"/>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341" name="矩形 34"/>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42" name="矩形 35"/>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1343" name="矩形 36"/>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44" name="矩形 37"/>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1345" name="矩形 38"/>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46" name="矩形 39"/>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1347" name="矩形 40"/>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1348" name="矩形 41"/>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cxnSp>
          <p:nvCxnSpPr>
            <p:cNvPr id="11349" name="直線接點 42"/>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309" name="群組 44"/>
          <p:cNvGrpSpPr>
            <a:grpSpLocks/>
          </p:cNvGrpSpPr>
          <p:nvPr/>
        </p:nvGrpSpPr>
        <p:grpSpPr bwMode="auto">
          <a:xfrm>
            <a:off x="7834313" y="228600"/>
            <a:ext cx="1081087" cy="1081088"/>
            <a:chOff x="3831000" y="1087800"/>
            <a:chExt cx="1080429" cy="1080429"/>
          </a:xfrm>
        </p:grpSpPr>
        <p:graphicFrame>
          <p:nvGraphicFramePr>
            <p:cNvPr id="11286" name="Object 3"/>
            <p:cNvGraphicFramePr>
              <a:graphicFrameLocks noChangeAspect="1"/>
            </p:cNvGraphicFramePr>
            <p:nvPr/>
          </p:nvGraphicFramePr>
          <p:xfrm>
            <a:off x="3879057" y="1115217"/>
            <a:ext cx="277813" cy="288925"/>
          </p:xfrm>
          <a:graphic>
            <a:graphicData uri="http://schemas.openxmlformats.org/presentationml/2006/ole">
              <mc:AlternateContent xmlns:mc="http://schemas.openxmlformats.org/markup-compatibility/2006">
                <mc:Choice xmlns:v="urn:schemas-microsoft-com:vml" Requires="v">
                  <p:oleObj spid="_x0000_s11373" name="Formula" r:id="rId5" imgW="140040" imgH="146160" progId="Equation.Ribbit">
                    <p:embed/>
                  </p:oleObj>
                </mc:Choice>
                <mc:Fallback>
                  <p:oleObj name="Formula" r:id="rId5" imgW="140040" imgH="146160" progId="Equation.Ribbi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057" y="1115217"/>
                          <a:ext cx="2778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330" name="直線接點 46"/>
            <p:cNvCxnSpPr>
              <a:cxnSpLocks noChangeShapeType="1"/>
            </p:cNvCxnSpPr>
            <p:nvPr/>
          </p:nvCxnSpPr>
          <p:spPr bwMode="auto">
            <a:xfrm>
              <a:off x="3831429" y="1447800"/>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331" name="矩形 47"/>
            <p:cNvSpPr>
              <a:spLocks noChangeArrowheads="1"/>
            </p:cNvSpPr>
            <p:nvPr/>
          </p:nvSpPr>
          <p:spPr bwMode="auto">
            <a:xfrm>
              <a:off x="419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32" name="矩形 48"/>
            <p:cNvSpPr>
              <a:spLocks noChangeArrowheads="1"/>
            </p:cNvSpPr>
            <p:nvPr/>
          </p:nvSpPr>
          <p:spPr bwMode="auto">
            <a:xfrm>
              <a:off x="45168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33" name="矩形 49"/>
            <p:cNvSpPr>
              <a:spLocks noChangeArrowheads="1"/>
            </p:cNvSpPr>
            <p:nvPr/>
          </p:nvSpPr>
          <p:spPr bwMode="auto">
            <a:xfrm>
              <a:off x="41910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34" name="矩形 50"/>
            <p:cNvSpPr>
              <a:spLocks noChangeArrowheads="1"/>
            </p:cNvSpPr>
            <p:nvPr/>
          </p:nvSpPr>
          <p:spPr bwMode="auto">
            <a:xfrm>
              <a:off x="4516800" y="108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1335" name="矩形 51"/>
            <p:cNvSpPr>
              <a:spLocks noChangeArrowheads="1"/>
            </p:cNvSpPr>
            <p:nvPr/>
          </p:nvSpPr>
          <p:spPr bwMode="auto">
            <a:xfrm>
              <a:off x="3831000" y="14478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36" name="矩形 52"/>
            <p:cNvSpPr>
              <a:spLocks noChangeArrowheads="1"/>
            </p:cNvSpPr>
            <p:nvPr/>
          </p:nvSpPr>
          <p:spPr bwMode="auto">
            <a:xfrm>
              <a:off x="383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sp>
          <p:nvSpPr>
            <p:cNvPr id="11337" name="矩形 53"/>
            <p:cNvSpPr>
              <a:spLocks noChangeArrowheads="1"/>
            </p:cNvSpPr>
            <p:nvPr/>
          </p:nvSpPr>
          <p:spPr bwMode="auto">
            <a:xfrm>
              <a:off x="41910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0</a:t>
              </a:r>
              <a:endParaRPr lang="zh-TW" altLang="en-US">
                <a:ea typeface="新細明體" panose="02020500000000000000" pitchFamily="18" charset="-120"/>
              </a:endParaRPr>
            </a:p>
          </p:txBody>
        </p:sp>
        <p:sp>
          <p:nvSpPr>
            <p:cNvPr id="11338" name="矩形 54"/>
            <p:cNvSpPr>
              <a:spLocks noChangeArrowheads="1"/>
            </p:cNvSpPr>
            <p:nvPr/>
          </p:nvSpPr>
          <p:spPr bwMode="auto">
            <a:xfrm>
              <a:off x="4516800" y="1752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a:ea typeface="新細明體" panose="02020500000000000000" pitchFamily="18" charset="-120"/>
                </a:rPr>
                <a:t>1</a:t>
              </a:r>
              <a:endParaRPr lang="zh-TW" altLang="en-US">
                <a:ea typeface="新細明體" panose="02020500000000000000" pitchFamily="18" charset="-120"/>
              </a:endParaRPr>
            </a:p>
          </p:txBody>
        </p:sp>
        <p:cxnSp>
          <p:nvCxnSpPr>
            <p:cNvPr id="11339" name="直線接點 55"/>
            <p:cNvCxnSpPr>
              <a:cxnSpLocks noChangeShapeType="1"/>
            </p:cNvCxnSpPr>
            <p:nvPr/>
          </p:nvCxnSpPr>
          <p:spPr bwMode="auto">
            <a:xfrm rot="5400000">
              <a:off x="3651000" y="1628229"/>
              <a:ext cx="1080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1310" name="矩形 65"/>
          <p:cNvSpPr>
            <a:spLocks noChangeArrowheads="1"/>
          </p:cNvSpPr>
          <p:nvPr/>
        </p:nvSpPr>
        <p:spPr bwMode="auto">
          <a:xfrm>
            <a:off x="6954838" y="1849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a:t>
            </a:r>
            <a:endParaRPr lang="zh-TW" altLang="en-US" sz="2400" baseline="-25000">
              <a:ea typeface="新細明體" panose="02020500000000000000" pitchFamily="18" charset="-120"/>
            </a:endParaRPr>
          </a:p>
        </p:txBody>
      </p:sp>
      <p:sp>
        <p:nvSpPr>
          <p:cNvPr id="11311" name="矩形 66"/>
          <p:cNvSpPr>
            <a:spLocks noChangeArrowheads="1"/>
          </p:cNvSpPr>
          <p:nvPr/>
        </p:nvSpPr>
        <p:spPr bwMode="auto">
          <a:xfrm>
            <a:off x="7620000" y="1849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2</a:t>
            </a:r>
            <a:endParaRPr lang="zh-TW" altLang="en-US" sz="2400" baseline="-25000">
              <a:ea typeface="新細明體" panose="02020500000000000000" pitchFamily="18" charset="-120"/>
            </a:endParaRPr>
          </a:p>
        </p:txBody>
      </p:sp>
      <p:sp>
        <p:nvSpPr>
          <p:cNvPr id="11312" name="矩形 67"/>
          <p:cNvSpPr>
            <a:spLocks noChangeArrowheads="1"/>
          </p:cNvSpPr>
          <p:nvPr/>
        </p:nvSpPr>
        <p:spPr bwMode="auto">
          <a:xfrm>
            <a:off x="6400800" y="2535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3</a:t>
            </a:r>
            <a:endParaRPr lang="zh-TW" altLang="en-US" sz="2400" baseline="-25000">
              <a:ea typeface="新細明體" panose="02020500000000000000" pitchFamily="18" charset="-120"/>
            </a:endParaRPr>
          </a:p>
        </p:txBody>
      </p:sp>
      <p:sp>
        <p:nvSpPr>
          <p:cNvPr id="11313" name="矩形 68"/>
          <p:cNvSpPr>
            <a:spLocks noChangeArrowheads="1"/>
          </p:cNvSpPr>
          <p:nvPr/>
        </p:nvSpPr>
        <p:spPr bwMode="auto">
          <a:xfrm>
            <a:off x="8077200" y="25336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4</a:t>
            </a:r>
            <a:endParaRPr lang="zh-TW" altLang="en-US" sz="2400" baseline="-25000">
              <a:ea typeface="新細明體" panose="02020500000000000000" pitchFamily="18" charset="-120"/>
            </a:endParaRPr>
          </a:p>
        </p:txBody>
      </p:sp>
      <p:sp>
        <p:nvSpPr>
          <p:cNvPr id="11314" name="矩形 69"/>
          <p:cNvSpPr>
            <a:spLocks noChangeArrowheads="1"/>
          </p:cNvSpPr>
          <p:nvPr/>
        </p:nvSpPr>
        <p:spPr bwMode="auto">
          <a:xfrm>
            <a:off x="6019800" y="45180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5</a:t>
            </a:r>
            <a:endParaRPr lang="zh-TW" altLang="en-US" sz="2400" baseline="-25000">
              <a:ea typeface="新細明體" panose="02020500000000000000" pitchFamily="18" charset="-120"/>
            </a:endParaRPr>
          </a:p>
        </p:txBody>
      </p:sp>
      <p:sp>
        <p:nvSpPr>
          <p:cNvPr id="11315" name="矩形 70"/>
          <p:cNvSpPr>
            <a:spLocks noChangeArrowheads="1"/>
          </p:cNvSpPr>
          <p:nvPr/>
        </p:nvSpPr>
        <p:spPr bwMode="auto">
          <a:xfrm>
            <a:off x="66294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6</a:t>
            </a:r>
            <a:endParaRPr lang="zh-TW" altLang="en-US" sz="2400" baseline="-25000">
              <a:ea typeface="新細明體" panose="02020500000000000000" pitchFamily="18" charset="-120"/>
            </a:endParaRPr>
          </a:p>
        </p:txBody>
      </p:sp>
      <p:sp>
        <p:nvSpPr>
          <p:cNvPr id="11316" name="矩形 71"/>
          <p:cNvSpPr>
            <a:spLocks noChangeArrowheads="1"/>
          </p:cNvSpPr>
          <p:nvPr/>
        </p:nvSpPr>
        <p:spPr bwMode="auto">
          <a:xfrm>
            <a:off x="7848600" y="3373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7</a:t>
            </a:r>
            <a:endParaRPr lang="zh-TW" altLang="en-US" sz="2400" baseline="-25000">
              <a:ea typeface="新細明體" panose="02020500000000000000" pitchFamily="18" charset="-120"/>
            </a:endParaRPr>
          </a:p>
        </p:txBody>
      </p:sp>
      <p:sp>
        <p:nvSpPr>
          <p:cNvPr id="11317" name="矩形 72"/>
          <p:cNvSpPr>
            <a:spLocks noChangeArrowheads="1"/>
          </p:cNvSpPr>
          <p:nvPr/>
        </p:nvSpPr>
        <p:spPr bwMode="auto">
          <a:xfrm>
            <a:off x="8478838" y="45180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8</a:t>
            </a:r>
            <a:endParaRPr lang="zh-TW" altLang="en-US" sz="2400" baseline="-25000">
              <a:ea typeface="新細明體" panose="02020500000000000000" pitchFamily="18" charset="-120"/>
            </a:endParaRPr>
          </a:p>
        </p:txBody>
      </p:sp>
      <p:sp>
        <p:nvSpPr>
          <p:cNvPr id="11318" name="矩形 73"/>
          <p:cNvSpPr>
            <a:spLocks noChangeArrowheads="1"/>
          </p:cNvSpPr>
          <p:nvPr/>
        </p:nvSpPr>
        <p:spPr bwMode="auto">
          <a:xfrm>
            <a:off x="6629400" y="5735638"/>
            <a:ext cx="45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10</a:t>
            </a:r>
            <a:endParaRPr lang="zh-TW" altLang="en-US" sz="2400" baseline="-25000">
              <a:ea typeface="新細明體" panose="02020500000000000000" pitchFamily="18" charset="-120"/>
            </a:endParaRPr>
          </a:p>
        </p:txBody>
      </p:sp>
      <p:sp>
        <p:nvSpPr>
          <p:cNvPr id="11319" name="矩形 74"/>
          <p:cNvSpPr>
            <a:spLocks noChangeArrowheads="1"/>
          </p:cNvSpPr>
          <p:nvPr/>
        </p:nvSpPr>
        <p:spPr bwMode="auto">
          <a:xfrm>
            <a:off x="7848600" y="5734050"/>
            <a:ext cx="45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11</a:t>
            </a:r>
            <a:endParaRPr lang="zh-TW" altLang="en-US" sz="2400" baseline="-25000">
              <a:ea typeface="新細明體" panose="02020500000000000000" pitchFamily="18" charset="-120"/>
            </a:endParaRPr>
          </a:p>
        </p:txBody>
      </p:sp>
      <p:sp>
        <p:nvSpPr>
          <p:cNvPr id="11320" name="矩形 75"/>
          <p:cNvSpPr>
            <a:spLocks noChangeArrowheads="1"/>
          </p:cNvSpPr>
          <p:nvPr/>
        </p:nvSpPr>
        <p:spPr bwMode="auto">
          <a:xfrm>
            <a:off x="7107238" y="4516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2400">
                <a:ea typeface="新細明體" panose="02020500000000000000" pitchFamily="18" charset="-120"/>
              </a:rPr>
              <a:t>e</a:t>
            </a:r>
            <a:r>
              <a:rPr lang="en-US" altLang="zh-TW" sz="2400" baseline="-25000">
                <a:ea typeface="新細明體" panose="02020500000000000000" pitchFamily="18" charset="-120"/>
              </a:rPr>
              <a:t>9</a:t>
            </a:r>
            <a:endParaRPr lang="zh-TW" altLang="en-US" sz="2400" baseline="-25000">
              <a:ea typeface="新細明體" panose="02020500000000000000" pitchFamily="18" charset="-120"/>
            </a:endParaRPr>
          </a:p>
        </p:txBody>
      </p:sp>
      <p:graphicFrame>
        <p:nvGraphicFramePr>
          <p:cNvPr id="11266" name="Object 4"/>
          <p:cNvGraphicFramePr>
            <a:graphicFrameLocks noChangeAspect="1"/>
          </p:cNvGraphicFramePr>
          <p:nvPr/>
        </p:nvGraphicFramePr>
        <p:xfrm>
          <a:off x="520700" y="2286000"/>
          <a:ext cx="3363913" cy="760413"/>
        </p:xfrm>
        <a:graphic>
          <a:graphicData uri="http://schemas.openxmlformats.org/presentationml/2006/ole">
            <mc:AlternateContent xmlns:mc="http://schemas.openxmlformats.org/markup-compatibility/2006">
              <mc:Choice xmlns:v="urn:schemas-microsoft-com:vml" Requires="v">
                <p:oleObj spid="_x0000_s11374" name="Formula" r:id="rId7" imgW="1691640" imgH="382320" progId="Equation.Ribbit">
                  <p:embed/>
                </p:oleObj>
              </mc:Choice>
              <mc:Fallback>
                <p:oleObj name="Formula" r:id="rId7" imgW="1691640" imgH="382320" progId="Equation.Ribbit">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 y="2286000"/>
                        <a:ext cx="3363913"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6"/>
          <p:cNvGraphicFramePr>
            <a:graphicFrameLocks noChangeAspect="1"/>
          </p:cNvGraphicFramePr>
          <p:nvPr/>
        </p:nvGraphicFramePr>
        <p:xfrm>
          <a:off x="3048000" y="4114800"/>
          <a:ext cx="1843088" cy="762000"/>
        </p:xfrm>
        <a:graphic>
          <a:graphicData uri="http://schemas.openxmlformats.org/presentationml/2006/ole">
            <mc:AlternateContent xmlns:mc="http://schemas.openxmlformats.org/markup-compatibility/2006">
              <mc:Choice xmlns:v="urn:schemas-microsoft-com:vml" Requires="v">
                <p:oleObj spid="_x0000_s11375" name="Formula" r:id="rId9" imgW="927360" imgH="382320" progId="Equation.Ribbit">
                  <p:embed/>
                </p:oleObj>
              </mc:Choice>
              <mc:Fallback>
                <p:oleObj name="Formula" r:id="rId9" imgW="927360" imgH="382320" progId="Equation.Ribbit">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4114800"/>
                        <a:ext cx="18430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8"/>
          <p:cNvGraphicFramePr>
            <a:graphicFrameLocks noChangeAspect="1"/>
          </p:cNvGraphicFramePr>
          <p:nvPr/>
        </p:nvGraphicFramePr>
        <p:xfrm>
          <a:off x="3081338" y="3227388"/>
          <a:ext cx="2100262" cy="407987"/>
        </p:xfrm>
        <a:graphic>
          <a:graphicData uri="http://schemas.openxmlformats.org/presentationml/2006/ole">
            <mc:AlternateContent xmlns:mc="http://schemas.openxmlformats.org/markup-compatibility/2006">
              <mc:Choice xmlns:v="urn:schemas-microsoft-com:vml" Requires="v">
                <p:oleObj spid="_x0000_s11376" name="Formula" r:id="rId11" imgW="1058040" imgH="204480" progId="Equation.Ribbit">
                  <p:embed/>
                </p:oleObj>
              </mc:Choice>
              <mc:Fallback>
                <p:oleObj name="Formula" r:id="rId11" imgW="1058040" imgH="204480" progId="Equation.Ribbit">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1338" y="3227388"/>
                        <a:ext cx="2100262"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6400800" y="1752600"/>
          <a:ext cx="500063" cy="541338"/>
        </p:xfrm>
        <a:graphic>
          <a:graphicData uri="http://schemas.openxmlformats.org/presentationml/2006/ole">
            <mc:AlternateContent xmlns:mc="http://schemas.openxmlformats.org/markup-compatibility/2006">
              <mc:Choice xmlns:v="urn:schemas-microsoft-com:vml" Requires="v">
                <p:oleObj spid="_x0000_s11377" name="Formula" r:id="rId13" imgW="253080" imgH="273240" progId="Equation.Ribbit">
                  <p:embed/>
                </p:oleObj>
              </mc:Choice>
              <mc:Fallback>
                <p:oleObj name="Formula" r:id="rId13" imgW="253080" imgH="273240" progId="Equation.Ribbit">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17526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10"/>
          <p:cNvGraphicFramePr>
            <a:graphicFrameLocks noChangeAspect="1"/>
          </p:cNvGraphicFramePr>
          <p:nvPr/>
        </p:nvGraphicFramePr>
        <p:xfrm>
          <a:off x="8034338" y="1752600"/>
          <a:ext cx="500062" cy="541338"/>
        </p:xfrm>
        <a:graphic>
          <a:graphicData uri="http://schemas.openxmlformats.org/presentationml/2006/ole">
            <mc:AlternateContent xmlns:mc="http://schemas.openxmlformats.org/markup-compatibility/2006">
              <mc:Choice xmlns:v="urn:schemas-microsoft-com:vml" Requires="v">
                <p:oleObj spid="_x0000_s11378" name="Formula" r:id="rId15" imgW="253080" imgH="273240" progId="Equation.Ribbit">
                  <p:embed/>
                </p:oleObj>
              </mc:Choice>
              <mc:Fallback>
                <p:oleObj name="Formula" r:id="rId15" imgW="253080" imgH="273240" progId="Equation.Ribbit">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34338" y="17526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11"/>
          <p:cNvGraphicFramePr>
            <a:graphicFrameLocks noChangeAspect="1"/>
          </p:cNvGraphicFramePr>
          <p:nvPr/>
        </p:nvGraphicFramePr>
        <p:xfrm>
          <a:off x="5867400" y="2438400"/>
          <a:ext cx="500063" cy="541338"/>
        </p:xfrm>
        <a:graphic>
          <a:graphicData uri="http://schemas.openxmlformats.org/presentationml/2006/ole">
            <mc:AlternateContent xmlns:mc="http://schemas.openxmlformats.org/markup-compatibility/2006">
              <mc:Choice xmlns:v="urn:schemas-microsoft-com:vml" Requires="v">
                <p:oleObj spid="_x0000_s11379" name="Formula" r:id="rId17" imgW="253080" imgH="273240" progId="Equation.Ribbit">
                  <p:embed/>
                </p:oleObj>
              </mc:Choice>
              <mc:Fallback>
                <p:oleObj name="Formula" r:id="rId17" imgW="253080" imgH="273240" progId="Equation.Ribbit">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24384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2" name="Object 12"/>
          <p:cNvGraphicFramePr>
            <a:graphicFrameLocks noChangeAspect="1"/>
          </p:cNvGraphicFramePr>
          <p:nvPr/>
        </p:nvGraphicFramePr>
        <p:xfrm>
          <a:off x="8491538" y="2438400"/>
          <a:ext cx="500062" cy="541338"/>
        </p:xfrm>
        <a:graphic>
          <a:graphicData uri="http://schemas.openxmlformats.org/presentationml/2006/ole">
            <mc:AlternateContent xmlns:mc="http://schemas.openxmlformats.org/markup-compatibility/2006">
              <mc:Choice xmlns:v="urn:schemas-microsoft-com:vml" Requires="v">
                <p:oleObj spid="_x0000_s11380" name="Formula" r:id="rId18" imgW="253080" imgH="273240" progId="Equation.Ribbit">
                  <p:embed/>
                </p:oleObj>
              </mc:Choice>
              <mc:Fallback>
                <p:oleObj name="Formula" r:id="rId18" imgW="253080" imgH="273240" progId="Equation.Ribbit">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91538" y="24384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3" name="Object 13"/>
          <p:cNvGraphicFramePr>
            <a:graphicFrameLocks noChangeAspect="1"/>
          </p:cNvGraphicFramePr>
          <p:nvPr/>
        </p:nvGraphicFramePr>
        <p:xfrm>
          <a:off x="6248400" y="3733800"/>
          <a:ext cx="500063" cy="541338"/>
        </p:xfrm>
        <a:graphic>
          <a:graphicData uri="http://schemas.openxmlformats.org/presentationml/2006/ole">
            <mc:AlternateContent xmlns:mc="http://schemas.openxmlformats.org/markup-compatibility/2006">
              <mc:Choice xmlns:v="urn:schemas-microsoft-com:vml" Requires="v">
                <p:oleObj spid="_x0000_s11381" name="Formula" r:id="rId19" imgW="253080" imgH="273240" progId="Equation.Ribbit">
                  <p:embed/>
                </p:oleObj>
              </mc:Choice>
              <mc:Fallback>
                <p:oleObj name="Formula" r:id="rId19" imgW="253080" imgH="273240" progId="Equation.Ribbit">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37338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4" name="Object 14"/>
          <p:cNvGraphicFramePr>
            <a:graphicFrameLocks noChangeAspect="1"/>
          </p:cNvGraphicFramePr>
          <p:nvPr/>
        </p:nvGraphicFramePr>
        <p:xfrm>
          <a:off x="8169275" y="3759200"/>
          <a:ext cx="500063" cy="541338"/>
        </p:xfrm>
        <a:graphic>
          <a:graphicData uri="http://schemas.openxmlformats.org/presentationml/2006/ole">
            <mc:AlternateContent xmlns:mc="http://schemas.openxmlformats.org/markup-compatibility/2006">
              <mc:Choice xmlns:v="urn:schemas-microsoft-com:vml" Requires="v">
                <p:oleObj spid="_x0000_s11382" name="Formula" r:id="rId20" imgW="253080" imgH="273240" progId="Equation.Ribbit">
                  <p:embed/>
                </p:oleObj>
              </mc:Choice>
              <mc:Fallback>
                <p:oleObj name="Formula" r:id="rId20" imgW="253080" imgH="273240" progId="Equation.Ribbit">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9275" y="37592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5" name="Object 15"/>
          <p:cNvGraphicFramePr>
            <a:graphicFrameLocks noChangeAspect="1"/>
          </p:cNvGraphicFramePr>
          <p:nvPr/>
        </p:nvGraphicFramePr>
        <p:xfrm>
          <a:off x="6019800" y="4953000"/>
          <a:ext cx="500063" cy="541338"/>
        </p:xfrm>
        <a:graphic>
          <a:graphicData uri="http://schemas.openxmlformats.org/presentationml/2006/ole">
            <mc:AlternateContent xmlns:mc="http://schemas.openxmlformats.org/markup-compatibility/2006">
              <mc:Choice xmlns:v="urn:schemas-microsoft-com:vml" Requires="v">
                <p:oleObj spid="_x0000_s11383" name="Formula" r:id="rId21" imgW="253080" imgH="273240" progId="Equation.Ribbit">
                  <p:embed/>
                </p:oleObj>
              </mc:Choice>
              <mc:Fallback>
                <p:oleObj name="Formula" r:id="rId21" imgW="253080" imgH="273240" progId="Equation.Ribbit">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6" name="Object 16"/>
          <p:cNvGraphicFramePr>
            <a:graphicFrameLocks noChangeAspect="1"/>
          </p:cNvGraphicFramePr>
          <p:nvPr/>
        </p:nvGraphicFramePr>
        <p:xfrm>
          <a:off x="8305800" y="4953000"/>
          <a:ext cx="500063" cy="541338"/>
        </p:xfrm>
        <a:graphic>
          <a:graphicData uri="http://schemas.openxmlformats.org/presentationml/2006/ole">
            <mc:AlternateContent xmlns:mc="http://schemas.openxmlformats.org/markup-compatibility/2006">
              <mc:Choice xmlns:v="urn:schemas-microsoft-com:vml" Requires="v">
                <p:oleObj spid="_x0000_s11384" name="Formula" r:id="rId22" imgW="253080" imgH="273240" progId="Equation.Ribbit">
                  <p:embed/>
                </p:oleObj>
              </mc:Choice>
              <mc:Fallback>
                <p:oleObj name="Formula" r:id="rId22" imgW="253080" imgH="273240" progId="Equation.Ribbit">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4953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7" name="Object 17"/>
          <p:cNvGraphicFramePr>
            <a:graphicFrameLocks noChangeAspect="1"/>
          </p:cNvGraphicFramePr>
          <p:nvPr/>
        </p:nvGraphicFramePr>
        <p:xfrm>
          <a:off x="6629400" y="6096000"/>
          <a:ext cx="500063" cy="541338"/>
        </p:xfrm>
        <a:graphic>
          <a:graphicData uri="http://schemas.openxmlformats.org/presentationml/2006/ole">
            <mc:AlternateContent xmlns:mc="http://schemas.openxmlformats.org/markup-compatibility/2006">
              <mc:Choice xmlns:v="urn:schemas-microsoft-com:vml" Requires="v">
                <p:oleObj spid="_x0000_s11385" name="Formula" r:id="rId23" imgW="253080" imgH="273240" progId="Equation.Ribbit">
                  <p:embed/>
                </p:oleObj>
              </mc:Choice>
              <mc:Fallback>
                <p:oleObj name="Formula" r:id="rId23" imgW="253080" imgH="273240" progId="Equation.Ribbit">
                  <p:embed/>
                  <p:pic>
                    <p:nvPicPr>
                      <p:cNvPr id="0" name="Object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29400" y="6096000"/>
                        <a:ext cx="5000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8" name="Object 18"/>
          <p:cNvGraphicFramePr>
            <a:graphicFrameLocks noChangeAspect="1"/>
          </p:cNvGraphicFramePr>
          <p:nvPr/>
        </p:nvGraphicFramePr>
        <p:xfrm>
          <a:off x="7577138" y="4495800"/>
          <a:ext cx="500062" cy="541338"/>
        </p:xfrm>
        <a:graphic>
          <a:graphicData uri="http://schemas.openxmlformats.org/presentationml/2006/ole">
            <mc:AlternateContent xmlns:mc="http://schemas.openxmlformats.org/markup-compatibility/2006">
              <mc:Choice xmlns:v="urn:schemas-microsoft-com:vml" Requires="v">
                <p:oleObj spid="_x0000_s11386" name="Formula" r:id="rId25" imgW="253080" imgH="273240" progId="Equation.Ribbit">
                  <p:embed/>
                </p:oleObj>
              </mc:Choice>
              <mc:Fallback>
                <p:oleObj name="Formula" r:id="rId25" imgW="253080" imgH="273240" progId="Equation.Ribbit">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77138" y="44958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9" name="Object 19"/>
          <p:cNvGraphicFramePr>
            <a:graphicFrameLocks noChangeAspect="1"/>
          </p:cNvGraphicFramePr>
          <p:nvPr/>
        </p:nvGraphicFramePr>
        <p:xfrm>
          <a:off x="7805738" y="6096000"/>
          <a:ext cx="500062" cy="541338"/>
        </p:xfrm>
        <a:graphic>
          <a:graphicData uri="http://schemas.openxmlformats.org/presentationml/2006/ole">
            <mc:AlternateContent xmlns:mc="http://schemas.openxmlformats.org/markup-compatibility/2006">
              <mc:Choice xmlns:v="urn:schemas-microsoft-com:vml" Requires="v">
                <p:oleObj spid="_x0000_s11387" name="Formula" r:id="rId26" imgW="253080" imgH="273240" progId="Equation.Ribbit">
                  <p:embed/>
                </p:oleObj>
              </mc:Choice>
              <mc:Fallback>
                <p:oleObj name="Formula" r:id="rId26" imgW="253080" imgH="273240" progId="Equation.Ribbit">
                  <p:embed/>
                  <p:pic>
                    <p:nvPicPr>
                      <p:cNvPr id="0"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05738" y="6096000"/>
                        <a:ext cx="500062"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21" name="Freeform 75"/>
          <p:cNvSpPr>
            <a:spLocks/>
          </p:cNvSpPr>
          <p:nvPr/>
        </p:nvSpPr>
        <p:spPr bwMode="auto">
          <a:xfrm>
            <a:off x="6096000" y="1731963"/>
            <a:ext cx="1219200" cy="3983037"/>
          </a:xfrm>
          <a:custGeom>
            <a:avLst/>
            <a:gdLst>
              <a:gd name="T0" fmla="*/ 2147483647 w 816"/>
              <a:gd name="T1" fmla="*/ 0 h 2592"/>
              <a:gd name="T2" fmla="*/ 2147483647 w 816"/>
              <a:gd name="T3" fmla="*/ 2147483647 h 2592"/>
              <a:gd name="T4" fmla="*/ 0 w 816"/>
              <a:gd name="T5" fmla="*/ 2147483647 h 2592"/>
              <a:gd name="T6" fmla="*/ 0 w 816"/>
              <a:gd name="T7" fmla="*/ 2147483647 h 2592"/>
              <a:gd name="T8" fmla="*/ 0 60000 65536"/>
              <a:gd name="T9" fmla="*/ 0 60000 65536"/>
              <a:gd name="T10" fmla="*/ 0 60000 65536"/>
              <a:gd name="T11" fmla="*/ 0 60000 65536"/>
              <a:gd name="T12" fmla="*/ 0 w 816"/>
              <a:gd name="T13" fmla="*/ 0 h 2592"/>
              <a:gd name="T14" fmla="*/ 816 w 816"/>
              <a:gd name="T15" fmla="*/ 2592 h 2592"/>
            </a:gdLst>
            <a:ahLst/>
            <a:cxnLst>
              <a:cxn ang="T8">
                <a:pos x="T0" y="T1"/>
              </a:cxn>
              <a:cxn ang="T9">
                <a:pos x="T2" y="T3"/>
              </a:cxn>
              <a:cxn ang="T10">
                <a:pos x="T4" y="T5"/>
              </a:cxn>
              <a:cxn ang="T11">
                <a:pos x="T6" y="T7"/>
              </a:cxn>
            </a:cxnLst>
            <a:rect l="T12" t="T13" r="T14" b="T15"/>
            <a:pathLst>
              <a:path w="816" h="2592">
                <a:moveTo>
                  <a:pt x="816" y="0"/>
                </a:moveTo>
                <a:lnTo>
                  <a:pt x="816" y="576"/>
                </a:lnTo>
                <a:lnTo>
                  <a:pt x="0" y="1056"/>
                </a:lnTo>
                <a:lnTo>
                  <a:pt x="0" y="2592"/>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322" name="Freeform 76"/>
          <p:cNvSpPr>
            <a:spLocks/>
          </p:cNvSpPr>
          <p:nvPr/>
        </p:nvSpPr>
        <p:spPr bwMode="auto">
          <a:xfrm>
            <a:off x="6248400" y="1731963"/>
            <a:ext cx="2438400" cy="4135437"/>
          </a:xfrm>
          <a:custGeom>
            <a:avLst/>
            <a:gdLst>
              <a:gd name="T0" fmla="*/ 2147483647 w 1680"/>
              <a:gd name="T1" fmla="*/ 0 h 2736"/>
              <a:gd name="T2" fmla="*/ 2147483647 w 1680"/>
              <a:gd name="T3" fmla="*/ 2147483647 h 2736"/>
              <a:gd name="T4" fmla="*/ 2147483647 w 1680"/>
              <a:gd name="T5" fmla="*/ 2147483647 h 2736"/>
              <a:gd name="T6" fmla="*/ 2147483647 w 1680"/>
              <a:gd name="T7" fmla="*/ 2147483647 h 2736"/>
              <a:gd name="T8" fmla="*/ 2147483647 w 1680"/>
              <a:gd name="T9" fmla="*/ 2147483647 h 2736"/>
              <a:gd name="T10" fmla="*/ 0 w 1680"/>
              <a:gd name="T11" fmla="*/ 2147483647 h 2736"/>
              <a:gd name="T12" fmla="*/ 0 60000 65536"/>
              <a:gd name="T13" fmla="*/ 0 60000 65536"/>
              <a:gd name="T14" fmla="*/ 0 60000 65536"/>
              <a:gd name="T15" fmla="*/ 0 60000 65536"/>
              <a:gd name="T16" fmla="*/ 0 60000 65536"/>
              <a:gd name="T17" fmla="*/ 0 60000 65536"/>
              <a:gd name="T18" fmla="*/ 0 w 1680"/>
              <a:gd name="T19" fmla="*/ 0 h 2736"/>
              <a:gd name="T20" fmla="*/ 1680 w 1680"/>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1680" h="2736">
                <a:moveTo>
                  <a:pt x="912" y="0"/>
                </a:moveTo>
                <a:lnTo>
                  <a:pt x="912" y="576"/>
                </a:lnTo>
                <a:lnTo>
                  <a:pt x="1680" y="1056"/>
                </a:lnTo>
                <a:lnTo>
                  <a:pt x="912" y="1488"/>
                </a:lnTo>
                <a:lnTo>
                  <a:pt x="912" y="2400"/>
                </a:lnTo>
                <a:lnTo>
                  <a:pt x="0" y="2736"/>
                </a:lnTo>
              </a:path>
            </a:pathLst>
          </a:custGeom>
          <a:noFill/>
          <a:ln w="76200">
            <a:solidFill>
              <a:srgbClr val="008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323" name="Freeform 78"/>
          <p:cNvSpPr>
            <a:spLocks/>
          </p:cNvSpPr>
          <p:nvPr/>
        </p:nvSpPr>
        <p:spPr bwMode="auto">
          <a:xfrm>
            <a:off x="6096000" y="1752600"/>
            <a:ext cx="2438400" cy="4191000"/>
          </a:xfrm>
          <a:custGeom>
            <a:avLst/>
            <a:gdLst>
              <a:gd name="T0" fmla="*/ 2147483647 w 1680"/>
              <a:gd name="T1" fmla="*/ 0 h 2688"/>
              <a:gd name="T2" fmla="*/ 2147483647 w 1680"/>
              <a:gd name="T3" fmla="*/ 2147483647 h 2688"/>
              <a:gd name="T4" fmla="*/ 0 w 1680"/>
              <a:gd name="T5" fmla="*/ 2147483647 h 2688"/>
              <a:gd name="T6" fmla="*/ 2147483647 w 1680"/>
              <a:gd name="T7" fmla="*/ 2147483647 h 2688"/>
              <a:gd name="T8" fmla="*/ 2147483647 w 1680"/>
              <a:gd name="T9" fmla="*/ 2147483647 h 2688"/>
              <a:gd name="T10" fmla="*/ 2147483647 w 1680"/>
              <a:gd name="T11" fmla="*/ 2147483647 h 2688"/>
              <a:gd name="T12" fmla="*/ 0 60000 65536"/>
              <a:gd name="T13" fmla="*/ 0 60000 65536"/>
              <a:gd name="T14" fmla="*/ 0 60000 65536"/>
              <a:gd name="T15" fmla="*/ 0 60000 65536"/>
              <a:gd name="T16" fmla="*/ 0 60000 65536"/>
              <a:gd name="T17" fmla="*/ 0 60000 65536"/>
              <a:gd name="T18" fmla="*/ 0 w 1680"/>
              <a:gd name="T19" fmla="*/ 0 h 2688"/>
              <a:gd name="T20" fmla="*/ 1680 w 1680"/>
              <a:gd name="T21" fmla="*/ 2688 h 2688"/>
            </a:gdLst>
            <a:ahLst/>
            <a:cxnLst>
              <a:cxn ang="T12">
                <a:pos x="T0" y="T1"/>
              </a:cxn>
              <a:cxn ang="T13">
                <a:pos x="T2" y="T3"/>
              </a:cxn>
              <a:cxn ang="T14">
                <a:pos x="T4" y="T5"/>
              </a:cxn>
              <a:cxn ang="T15">
                <a:pos x="T6" y="T7"/>
              </a:cxn>
              <a:cxn ang="T16">
                <a:pos x="T8" y="T9"/>
              </a:cxn>
              <a:cxn ang="T17">
                <a:pos x="T10" y="T11"/>
              </a:cxn>
            </a:cxnLst>
            <a:rect l="T18" t="T19" r="T20" b="T21"/>
            <a:pathLst>
              <a:path w="1680" h="2688">
                <a:moveTo>
                  <a:pt x="768" y="0"/>
                </a:moveTo>
                <a:lnTo>
                  <a:pt x="768" y="528"/>
                </a:lnTo>
                <a:lnTo>
                  <a:pt x="0" y="960"/>
                </a:lnTo>
                <a:lnTo>
                  <a:pt x="864" y="1488"/>
                </a:lnTo>
                <a:lnTo>
                  <a:pt x="864" y="2256"/>
                </a:lnTo>
                <a:lnTo>
                  <a:pt x="1680" y="2688"/>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324" name="Freeform 79"/>
          <p:cNvSpPr>
            <a:spLocks/>
          </p:cNvSpPr>
          <p:nvPr/>
        </p:nvSpPr>
        <p:spPr bwMode="auto">
          <a:xfrm>
            <a:off x="7543800" y="1752600"/>
            <a:ext cx="1295400" cy="3962400"/>
          </a:xfrm>
          <a:custGeom>
            <a:avLst/>
            <a:gdLst>
              <a:gd name="T0" fmla="*/ 0 w 816"/>
              <a:gd name="T1" fmla="*/ 0 h 2640"/>
              <a:gd name="T2" fmla="*/ 0 w 816"/>
              <a:gd name="T3" fmla="*/ 2147483647 h 2640"/>
              <a:gd name="T4" fmla="*/ 2147483647 w 816"/>
              <a:gd name="T5" fmla="*/ 2147483647 h 2640"/>
              <a:gd name="T6" fmla="*/ 2147483647 w 816"/>
              <a:gd name="T7" fmla="*/ 2147483647 h 2640"/>
              <a:gd name="T8" fmla="*/ 0 60000 65536"/>
              <a:gd name="T9" fmla="*/ 0 60000 65536"/>
              <a:gd name="T10" fmla="*/ 0 60000 65536"/>
              <a:gd name="T11" fmla="*/ 0 60000 65536"/>
              <a:gd name="T12" fmla="*/ 0 w 816"/>
              <a:gd name="T13" fmla="*/ 0 h 2640"/>
              <a:gd name="T14" fmla="*/ 816 w 816"/>
              <a:gd name="T15" fmla="*/ 2640 h 2640"/>
            </a:gdLst>
            <a:ahLst/>
            <a:cxnLst>
              <a:cxn ang="T8">
                <a:pos x="T0" y="T1"/>
              </a:cxn>
              <a:cxn ang="T9">
                <a:pos x="T2" y="T3"/>
              </a:cxn>
              <a:cxn ang="T10">
                <a:pos x="T4" y="T5"/>
              </a:cxn>
              <a:cxn ang="T11">
                <a:pos x="T6" y="T7"/>
              </a:cxn>
            </a:cxnLst>
            <a:rect l="T12" t="T13" r="T14" b="T15"/>
            <a:pathLst>
              <a:path w="816" h="2640">
                <a:moveTo>
                  <a:pt x="0" y="0"/>
                </a:moveTo>
                <a:lnTo>
                  <a:pt x="0" y="528"/>
                </a:lnTo>
                <a:lnTo>
                  <a:pt x="816" y="960"/>
                </a:lnTo>
                <a:lnTo>
                  <a:pt x="816" y="2640"/>
                </a:lnTo>
              </a:path>
            </a:pathLst>
          </a:custGeom>
          <a:noFill/>
          <a:ln w="76200">
            <a:solidFill>
              <a:srgbClr val="4D4D4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325" name="矩形 155"/>
          <p:cNvSpPr>
            <a:spLocks noChangeArrowheads="1"/>
          </p:cNvSpPr>
          <p:nvPr/>
        </p:nvSpPr>
        <p:spPr bwMode="auto">
          <a:xfrm>
            <a:off x="304800" y="167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indent="215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TW" sz="2400">
                <a:ea typeface="新細明體" panose="02020500000000000000" pitchFamily="18" charset="-120"/>
              </a:rPr>
              <a:t>Consider edge e</a:t>
            </a:r>
            <a:r>
              <a:rPr lang="en-US" altLang="zh-TW" sz="2400" baseline="-25000">
                <a:ea typeface="新細明體" panose="02020500000000000000" pitchFamily="18" charset="-120"/>
              </a:rPr>
              <a:t>11</a:t>
            </a:r>
            <a:r>
              <a:rPr lang="en-US" altLang="zh-TW" sz="2400">
                <a:ea typeface="新細明體" panose="02020500000000000000" pitchFamily="18" charset="-120"/>
              </a:rPr>
              <a:t>:</a:t>
            </a:r>
            <a:endParaRPr lang="zh-TW" altLang="en-US" sz="2400" baseline="-25000">
              <a:ea typeface="新細明體" panose="02020500000000000000" pitchFamily="18" charset="-120"/>
            </a:endParaRPr>
          </a:p>
        </p:txBody>
      </p:sp>
      <p:graphicFrame>
        <p:nvGraphicFramePr>
          <p:cNvPr id="11280" name="Object 22"/>
          <p:cNvGraphicFramePr>
            <a:graphicFrameLocks noChangeAspect="1"/>
          </p:cNvGraphicFramePr>
          <p:nvPr/>
        </p:nvGraphicFramePr>
        <p:xfrm>
          <a:off x="3838575" y="3886200"/>
          <a:ext cx="547688" cy="254000"/>
        </p:xfrm>
        <a:graphic>
          <a:graphicData uri="http://schemas.openxmlformats.org/presentationml/2006/ole">
            <mc:AlternateContent xmlns:mc="http://schemas.openxmlformats.org/markup-compatibility/2006">
              <mc:Choice xmlns:v="urn:schemas-microsoft-com:vml" Requires="v">
                <p:oleObj spid="_x0000_s11388" name="Formula" r:id="rId27" imgW="274320" imgH="127080" progId="Equation.Ribbit">
                  <p:embed/>
                </p:oleObj>
              </mc:Choice>
              <mc:Fallback>
                <p:oleObj name="Formula" r:id="rId27" imgW="274320" imgH="127080" progId="Equation.Ribbit">
                  <p:embed/>
                  <p:pic>
                    <p:nvPicPr>
                      <p:cNvPr id="0"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8575" y="3886200"/>
                        <a:ext cx="5476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1" name="Object 23"/>
          <p:cNvGraphicFramePr>
            <a:graphicFrameLocks noChangeAspect="1"/>
          </p:cNvGraphicFramePr>
          <p:nvPr/>
        </p:nvGraphicFramePr>
        <p:xfrm>
          <a:off x="4495800" y="3886200"/>
          <a:ext cx="455613" cy="254000"/>
        </p:xfrm>
        <a:graphic>
          <a:graphicData uri="http://schemas.openxmlformats.org/presentationml/2006/ole">
            <mc:AlternateContent xmlns:mc="http://schemas.openxmlformats.org/markup-compatibility/2006">
              <mc:Choice xmlns:v="urn:schemas-microsoft-com:vml" Requires="v">
                <p:oleObj spid="_x0000_s11389" name="Formula" r:id="rId29" imgW="228600" imgH="127080" progId="Equation.Ribbit">
                  <p:embed/>
                </p:oleObj>
              </mc:Choice>
              <mc:Fallback>
                <p:oleObj name="Formula" r:id="rId29" imgW="228600" imgH="127080" progId="Equation.Ribbit">
                  <p:embed/>
                  <p:pic>
                    <p:nvPicPr>
                      <p:cNvPr id="0"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958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2" name="Object 24"/>
          <p:cNvGraphicFramePr>
            <a:graphicFrameLocks noChangeAspect="1"/>
          </p:cNvGraphicFramePr>
          <p:nvPr/>
        </p:nvGraphicFramePr>
        <p:xfrm>
          <a:off x="533400" y="4114800"/>
          <a:ext cx="1854200" cy="762000"/>
        </p:xfrm>
        <a:graphic>
          <a:graphicData uri="http://schemas.openxmlformats.org/presentationml/2006/ole">
            <mc:AlternateContent xmlns:mc="http://schemas.openxmlformats.org/markup-compatibility/2006">
              <mc:Choice xmlns:v="urn:schemas-microsoft-com:vml" Requires="v">
                <p:oleObj spid="_x0000_s11390" name="Formula" r:id="rId31" imgW="933480" imgH="382320" progId="Equation.Ribbit">
                  <p:embed/>
                </p:oleObj>
              </mc:Choice>
              <mc:Fallback>
                <p:oleObj name="Formula" r:id="rId31" imgW="933480" imgH="382320" progId="Equation.Ribbit">
                  <p:embed/>
                  <p:pic>
                    <p:nvPicPr>
                      <p:cNvPr id="0"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3400" y="4114800"/>
                        <a:ext cx="185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3" name="Object 25"/>
          <p:cNvGraphicFramePr>
            <a:graphicFrameLocks noChangeAspect="1"/>
          </p:cNvGraphicFramePr>
          <p:nvPr/>
        </p:nvGraphicFramePr>
        <p:xfrm>
          <a:off x="531813" y="3249613"/>
          <a:ext cx="2117725" cy="407987"/>
        </p:xfrm>
        <a:graphic>
          <a:graphicData uri="http://schemas.openxmlformats.org/presentationml/2006/ole">
            <mc:AlternateContent xmlns:mc="http://schemas.openxmlformats.org/markup-compatibility/2006">
              <mc:Choice xmlns:v="urn:schemas-microsoft-com:vml" Requires="v">
                <p:oleObj spid="_x0000_s11391" name="Formula" r:id="rId33" imgW="1064520" imgH="204480" progId="Equation.Ribbit">
                  <p:embed/>
                </p:oleObj>
              </mc:Choice>
              <mc:Fallback>
                <p:oleObj name="Formula" r:id="rId33" imgW="1064520" imgH="204480" progId="Equation.Ribbit">
                  <p:embed/>
                  <p:pic>
                    <p:nvPicPr>
                      <p:cNvPr id="0"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1813" y="3249613"/>
                        <a:ext cx="211772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4" name="Object 26"/>
          <p:cNvGraphicFramePr>
            <a:graphicFrameLocks noChangeAspect="1"/>
          </p:cNvGraphicFramePr>
          <p:nvPr/>
        </p:nvGraphicFramePr>
        <p:xfrm>
          <a:off x="1371600" y="3886200"/>
          <a:ext cx="455613" cy="254000"/>
        </p:xfrm>
        <a:graphic>
          <a:graphicData uri="http://schemas.openxmlformats.org/presentationml/2006/ole">
            <mc:AlternateContent xmlns:mc="http://schemas.openxmlformats.org/markup-compatibility/2006">
              <mc:Choice xmlns:v="urn:schemas-microsoft-com:vml" Requires="v">
                <p:oleObj spid="_x0000_s11392" name="Formula" r:id="rId35" imgW="228600" imgH="127080" progId="Equation.Ribbit">
                  <p:embed/>
                </p:oleObj>
              </mc:Choice>
              <mc:Fallback>
                <p:oleObj name="Formula" r:id="rId35" imgW="228600" imgH="127080" progId="Equation.Ribbit">
                  <p:embed/>
                  <p:pic>
                    <p:nvPicPr>
                      <p:cNvPr id="0" name="Object 2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71600" y="3886200"/>
                        <a:ext cx="4556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5" name="Object 27"/>
          <p:cNvGraphicFramePr>
            <a:graphicFrameLocks noChangeAspect="1"/>
          </p:cNvGraphicFramePr>
          <p:nvPr/>
        </p:nvGraphicFramePr>
        <p:xfrm>
          <a:off x="1968500" y="3886200"/>
          <a:ext cx="546100" cy="254000"/>
        </p:xfrm>
        <a:graphic>
          <a:graphicData uri="http://schemas.openxmlformats.org/presentationml/2006/ole">
            <mc:AlternateContent xmlns:mc="http://schemas.openxmlformats.org/markup-compatibility/2006">
              <mc:Choice xmlns:v="urn:schemas-microsoft-com:vml" Requires="v">
                <p:oleObj spid="_x0000_s11393" name="Formula" r:id="rId37" imgW="274320" imgH="127080" progId="Equation.Ribbit">
                  <p:embed/>
                </p:oleObj>
              </mc:Choice>
              <mc:Fallback>
                <p:oleObj name="Formula" r:id="rId37" imgW="274320" imgH="127080" progId="Equation.Ribbit">
                  <p:embed/>
                  <p:pic>
                    <p:nvPicPr>
                      <p:cNvPr id="0" name="Object 2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968500" y="3886200"/>
                        <a:ext cx="5461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26" name="Rectangle 81"/>
          <p:cNvSpPr>
            <a:spLocks noGrp="1" noChangeArrowheads="1"/>
          </p:cNvSpPr>
          <p:nvPr>
            <p:ph type="title"/>
          </p:nvPr>
        </p:nvSpPr>
        <p:spPr>
          <a:xfrm>
            <a:off x="533400" y="76200"/>
            <a:ext cx="8534400" cy="944563"/>
          </a:xfrm>
          <a:noFill/>
        </p:spPr>
        <p:txBody>
          <a:bodyPr/>
          <a:lstStyle/>
          <a:p>
            <a:pPr algn="l" eaLnBrk="1" hangingPunct="1"/>
            <a:r>
              <a:rPr lang="en-US" altLang="zh-TW" sz="3600" smtClean="0">
                <a:ea typeface="新細明體" panose="02020500000000000000" pitchFamily="18" charset="-120"/>
              </a:rPr>
              <a:t>An example over field GF(2) </a:t>
            </a:r>
          </a:p>
        </p:txBody>
      </p:sp>
      <p:sp>
        <p:nvSpPr>
          <p:cNvPr id="11327" name="矩形 86"/>
          <p:cNvSpPr>
            <a:spLocks noChangeArrowheads="1"/>
          </p:cNvSpPr>
          <p:nvPr/>
        </p:nvSpPr>
        <p:spPr bwMode="auto">
          <a:xfrm>
            <a:off x="3241675" y="2209800"/>
            <a:ext cx="685800" cy="9144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328" name="矩形 82"/>
          <p:cNvSpPr>
            <a:spLocks noChangeArrowheads="1"/>
          </p:cNvSpPr>
          <p:nvPr/>
        </p:nvSpPr>
        <p:spPr bwMode="auto">
          <a:xfrm>
            <a:off x="1576388" y="2498725"/>
            <a:ext cx="252412"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1329" name="矩形 85"/>
          <p:cNvSpPr>
            <a:spLocks noChangeArrowheads="1"/>
          </p:cNvSpPr>
          <p:nvPr/>
        </p:nvSpPr>
        <p:spPr bwMode="auto">
          <a:xfrm>
            <a:off x="4057650" y="4156075"/>
            <a:ext cx="304800" cy="72072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endParaRPr lang="zh-TW" altLang="en-US" smtClean="0">
              <a:ea typeface="新細明體" panose="02020500000000000000" pitchFamily="18" charset="-120"/>
            </a:endParaRPr>
          </a:p>
        </p:txBody>
      </p:sp>
      <p:sp>
        <p:nvSpPr>
          <p:cNvPr id="60419"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937DFE51-8426-430A-9DE0-4D649B2D236B}"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60420"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6042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4FDEDEC7-89C6-42DC-96CA-50AC5F1A5065}" type="slidenum">
              <a:rPr lang="zh-TW" altLang="en-US" sz="1400"/>
              <a:pPr eaLnBrk="1" hangingPunct="1"/>
              <a:t>37</a:t>
            </a:fld>
            <a:endParaRPr lang="en-US" altLang="zh-TW" sz="1400"/>
          </a:p>
        </p:txBody>
      </p:sp>
      <p:pic>
        <p:nvPicPr>
          <p:cNvPr id="604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772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endParaRPr lang="zh-TW" altLang="en-US" smtClean="0">
              <a:ea typeface="新細明體" panose="02020500000000000000" pitchFamily="18" charset="-120"/>
            </a:endParaRPr>
          </a:p>
        </p:txBody>
      </p:sp>
      <p:sp>
        <p:nvSpPr>
          <p:cNvPr id="61443"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0BD8A62A-D2F6-4399-8C2B-ACF66C5ED744}"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61444"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6144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531FB124-A3AD-4A68-BB8A-6C6C9F87889E}" type="slidenum">
              <a:rPr lang="zh-TW" altLang="en-US" sz="1400"/>
              <a:pPr eaLnBrk="1" hangingPunct="1"/>
              <a:t>38</a:t>
            </a:fld>
            <a:endParaRPr lang="en-US" altLang="zh-TW" sz="1400"/>
          </a:p>
        </p:txBody>
      </p:sp>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7152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7057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24200"/>
            <a:ext cx="75152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953000"/>
            <a:ext cx="7686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日期版面配置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D2CAB8DA-C3D9-41F1-9F14-35AE624DBDF3}"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62467" name="頁尾版面配置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624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57FB3D75-A57D-402C-960B-0BB6AFA3A954}" type="slidenum">
              <a:rPr lang="zh-TW" altLang="en-US" sz="1400"/>
              <a:pPr eaLnBrk="1" hangingPunct="1"/>
              <a:t>39</a:t>
            </a:fld>
            <a:endParaRPr lang="en-US" altLang="zh-TW" sz="1400"/>
          </a:p>
        </p:txBody>
      </p:sp>
      <p:sp>
        <p:nvSpPr>
          <p:cNvPr id="62469" name="Rectangle 8"/>
          <p:cNvSpPr>
            <a:spLocks noChangeArrowheads="1"/>
          </p:cNvSpPr>
          <p:nvPr/>
        </p:nvSpPr>
        <p:spPr bwMode="auto">
          <a:xfrm>
            <a:off x="457200" y="1524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3600">
              <a:solidFill>
                <a:schemeClr val="accent2"/>
              </a:solidFill>
              <a:ea typeface="新細明體" panose="02020500000000000000" pitchFamily="18" charset="-120"/>
            </a:endParaRPr>
          </a:p>
        </p:txBody>
      </p:sp>
      <p:sp>
        <p:nvSpPr>
          <p:cNvPr id="62470" name="Rectangle 14"/>
          <p:cNvSpPr>
            <a:spLocks noChangeArrowheads="1"/>
          </p:cNvSpPr>
          <p:nvPr/>
        </p:nvSpPr>
        <p:spPr bwMode="auto">
          <a:xfrm>
            <a:off x="4953000" y="2895600"/>
            <a:ext cx="396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lnSpc>
                <a:spcPct val="90000"/>
              </a:lnSpc>
              <a:spcBef>
                <a:spcPct val="20000"/>
              </a:spcBef>
            </a:pPr>
            <a:endParaRPr lang="en-US" altLang="zh-TW">
              <a:solidFill>
                <a:schemeClr val="accent2"/>
              </a:solidFill>
              <a:ea typeface="新細明體" panose="02020500000000000000" pitchFamily="18" charset="-120"/>
            </a:endParaRPr>
          </a:p>
        </p:txBody>
      </p:sp>
      <p:sp>
        <p:nvSpPr>
          <p:cNvPr id="62471" name="Text Box 5"/>
          <p:cNvSpPr txBox="1">
            <a:spLocks noChangeArrowheads="1"/>
          </p:cNvSpPr>
          <p:nvPr/>
        </p:nvSpPr>
        <p:spPr bwMode="auto">
          <a:xfrm>
            <a:off x="304800" y="1295400"/>
            <a:ext cx="8534400" cy="420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a:ea typeface="新細明體" panose="02020500000000000000" pitchFamily="18" charset="-120"/>
              </a:rPr>
              <a:t>Preliminary conference version:</a:t>
            </a:r>
          </a:p>
          <a:p>
            <a:pPr eaLnBrk="1" hangingPunct="1"/>
            <a:r>
              <a:rPr lang="en-US" altLang="zh-TW">
                <a:ea typeface="新細明體" panose="02020500000000000000" pitchFamily="18" charset="-120"/>
              </a:rPr>
              <a:t>Li &amp; Yeung, “Network multicast flow via linear coding,” </a:t>
            </a:r>
            <a:r>
              <a:rPr lang="en-US" altLang="zh-TW" i="1">
                <a:ea typeface="新細明體" panose="02020500000000000000" pitchFamily="18" charset="-120"/>
              </a:rPr>
              <a:t>ISORA Conference</a:t>
            </a:r>
            <a:r>
              <a:rPr lang="en-US" altLang="zh-TW">
                <a:ea typeface="新細明體" panose="02020500000000000000" pitchFamily="18" charset="-120"/>
              </a:rPr>
              <a:t>, Kunming, China, 1998.</a:t>
            </a:r>
          </a:p>
          <a:p>
            <a:pPr eaLnBrk="1" hangingPunct="1"/>
            <a:endParaRPr lang="en-US" altLang="zh-TW">
              <a:ea typeface="新細明體" panose="02020500000000000000" pitchFamily="18" charset="-120"/>
            </a:endParaRPr>
          </a:p>
          <a:p>
            <a:pPr eaLnBrk="1" hangingPunct="1"/>
            <a:r>
              <a:rPr lang="en-US" altLang="zh-TW">
                <a:ea typeface="新細明體" panose="02020500000000000000" pitchFamily="18" charset="-120"/>
              </a:rPr>
              <a:t>Journal paper:</a:t>
            </a:r>
          </a:p>
          <a:p>
            <a:pPr eaLnBrk="1" hangingPunct="1"/>
            <a:r>
              <a:rPr lang="en-US" altLang="zh-TW">
                <a:ea typeface="新細明體" panose="02020500000000000000" pitchFamily="18" charset="-120"/>
              </a:rPr>
              <a:t>Li, Yeung &amp; Cai, “</a:t>
            </a:r>
            <a:r>
              <a:rPr lang="en-US" altLang="zh-TW">
                <a:solidFill>
                  <a:schemeClr val="accent2"/>
                </a:solidFill>
                <a:ea typeface="新細明體" panose="02020500000000000000" pitchFamily="18" charset="-120"/>
              </a:rPr>
              <a:t>Linear Network Coding</a:t>
            </a:r>
            <a:r>
              <a:rPr lang="en-US" altLang="zh-TW">
                <a:ea typeface="新細明體" panose="02020500000000000000" pitchFamily="18" charset="-120"/>
              </a:rPr>
              <a:t>,” IEEE Trans. Info. Thy, 2/2003 (winner of </a:t>
            </a:r>
            <a:r>
              <a:rPr lang="en-US" altLang="zh-TW" i="1">
                <a:ea typeface="新細明體" panose="02020500000000000000" pitchFamily="18" charset="-120"/>
              </a:rPr>
              <a:t>The</a:t>
            </a:r>
            <a:r>
              <a:rPr lang="en-US" altLang="zh-TW">
                <a:ea typeface="新細明體" panose="02020500000000000000" pitchFamily="18" charset="-120"/>
              </a:rPr>
              <a:t> </a:t>
            </a:r>
            <a:r>
              <a:rPr lang="en-US" altLang="zh-TW" i="1">
                <a:ea typeface="新細明體" panose="02020500000000000000" pitchFamily="18" charset="-120"/>
              </a:rPr>
              <a:t>2005 IEEE Information Theory Society Paper Award</a:t>
            </a:r>
            <a:r>
              <a:rPr lang="en-US" altLang="zh-TW">
                <a:ea typeface="新細明體" panose="02020500000000000000" pitchFamily="18" charset="-120"/>
              </a:rPr>
              <a:t>).</a:t>
            </a:r>
          </a:p>
          <a:p>
            <a:pPr eaLnBrk="1" hangingPunct="1"/>
            <a:endParaRPr lang="en-US" altLang="zh-TW">
              <a:ea typeface="新細明體" panose="02020500000000000000" pitchFamily="18" charset="-120"/>
            </a:endParaRPr>
          </a:p>
          <a:p>
            <a:pPr eaLnBrk="1" hangingPunct="1"/>
            <a:r>
              <a:rPr lang="en-US" altLang="zh-TW">
                <a:ea typeface="新細明體" panose="02020500000000000000" pitchFamily="18" charset="-120"/>
              </a:rPr>
              <a:t>Follow-up paper:</a:t>
            </a:r>
          </a:p>
          <a:p>
            <a:pPr eaLnBrk="1" hangingPunct="1"/>
            <a:r>
              <a:rPr lang="en-US" altLang="zh-TW">
                <a:ea typeface="新細明體" panose="02020500000000000000" pitchFamily="18" charset="-120"/>
              </a:rPr>
              <a:t>Li, Yeung &amp; Cai, “On the Theory of Linear Network Coding,” to appear.</a:t>
            </a:r>
          </a:p>
        </p:txBody>
      </p:sp>
      <p:sp>
        <p:nvSpPr>
          <p:cNvPr id="62472" name="Rectangle 24"/>
          <p:cNvSpPr>
            <a:spLocks noChangeArrowheads="1"/>
          </p:cNvSpPr>
          <p:nvPr/>
        </p:nvSpPr>
        <p:spPr bwMode="auto">
          <a:xfrm>
            <a:off x="152400" y="152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3600">
                <a:solidFill>
                  <a:schemeClr val="accent2"/>
                </a:solidFill>
                <a:ea typeface="新細明體" panose="02020500000000000000" pitchFamily="18" charset="-120"/>
              </a:rPr>
              <a:t>Main Reference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版面配置區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DC788585-9719-45FF-97E4-37B76748626C}"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37891" name="頁尾版面配置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37892"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BAD4EDCD-13B5-4454-AEC8-7E70231DBFFD}" type="slidenum">
              <a:rPr lang="zh-TW" altLang="en-US" sz="1400"/>
              <a:pPr eaLnBrk="1" hangingPunct="1"/>
              <a:t>4</a:t>
            </a:fld>
            <a:endParaRPr lang="en-US" altLang="zh-TW" sz="1400"/>
          </a:p>
        </p:txBody>
      </p:sp>
      <p:pic>
        <p:nvPicPr>
          <p:cNvPr id="203835" name="Picture 59" descr="MCj019289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743200" y="3048000"/>
            <a:ext cx="3657600" cy="3541713"/>
          </a:xfrm>
          <a:noFill/>
        </p:spPr>
      </p:pic>
      <p:sp>
        <p:nvSpPr>
          <p:cNvPr id="37894" name="Rectangle 61"/>
          <p:cNvSpPr>
            <a:spLocks noChangeArrowheads="1"/>
          </p:cNvSpPr>
          <p:nvPr/>
        </p:nvSpPr>
        <p:spPr bwMode="auto">
          <a:xfrm>
            <a:off x="0" y="0"/>
            <a:ext cx="9144000" cy="6858000"/>
          </a:xfrm>
          <a:prstGeom prst="rect">
            <a:avLst/>
          </a:prstGeom>
          <a:solidFill>
            <a:srgbClr val="EFECA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895" name="Rectangle 27"/>
          <p:cNvSpPr>
            <a:spLocks noGrp="1" noChangeArrowheads="1"/>
          </p:cNvSpPr>
          <p:nvPr>
            <p:ph type="title"/>
          </p:nvPr>
        </p:nvSpPr>
        <p:spPr>
          <a:xfrm>
            <a:off x="457200" y="274638"/>
            <a:ext cx="8229600" cy="868362"/>
          </a:xfrm>
          <a:noFill/>
        </p:spPr>
        <p:txBody>
          <a:bodyPr/>
          <a:lstStyle/>
          <a:p>
            <a:pPr eaLnBrk="1" hangingPunct="1"/>
            <a:r>
              <a:rPr lang="en-US" altLang="zh-TW" sz="4000" smtClean="0">
                <a:solidFill>
                  <a:schemeClr val="accent2"/>
                </a:solidFill>
                <a:ea typeface="新細明體" panose="02020500000000000000" pitchFamily="18" charset="-120"/>
                <a:sym typeface="Symbol" panose="05050102010706020507" pitchFamily="18" charset="2"/>
              </a:rPr>
              <a:t>To multicast two bits to Y and Z</a:t>
            </a:r>
          </a:p>
        </p:txBody>
      </p:sp>
      <p:sp>
        <p:nvSpPr>
          <p:cNvPr id="37896" name="Rectangle 2"/>
          <p:cNvSpPr>
            <a:spLocks noGrp="1" noChangeArrowheads="1"/>
          </p:cNvSpPr>
          <p:nvPr>
            <p:ph type="body" sz="half" idx="1"/>
          </p:nvPr>
        </p:nvSpPr>
        <p:spPr>
          <a:xfrm>
            <a:off x="609600" y="1066800"/>
            <a:ext cx="8001000" cy="381000"/>
          </a:xfrm>
        </p:spPr>
        <p:txBody>
          <a:bodyPr/>
          <a:lstStyle/>
          <a:p>
            <a:pPr marL="0" indent="0" eaLnBrk="1" hangingPunct="1">
              <a:buFontTx/>
              <a:buNone/>
            </a:pPr>
            <a:r>
              <a:rPr lang="en-US" altLang="zh-TW" sz="2400" smtClean="0">
                <a:solidFill>
                  <a:schemeClr val="accent2"/>
                </a:solidFill>
                <a:ea typeface="新細明體" panose="02020500000000000000" pitchFamily="18" charset="-120"/>
              </a:rPr>
              <a:t>Every arrow represents a channel for transmitting one bit.</a:t>
            </a:r>
          </a:p>
        </p:txBody>
      </p:sp>
      <p:sp>
        <p:nvSpPr>
          <p:cNvPr id="37897" name="Oval 28"/>
          <p:cNvSpPr>
            <a:spLocks noChangeArrowheads="1"/>
          </p:cNvSpPr>
          <p:nvPr/>
        </p:nvSpPr>
        <p:spPr bwMode="auto">
          <a:xfrm>
            <a:off x="3140075" y="5829300"/>
            <a:ext cx="441325" cy="495300"/>
          </a:xfrm>
          <a:prstGeom prst="ellipse">
            <a:avLst/>
          </a:prstGeom>
          <a:noFill/>
          <a:ln w="28575">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898" name="Rectangle 29"/>
          <p:cNvSpPr>
            <a:spLocks noChangeArrowheads="1"/>
          </p:cNvSpPr>
          <p:nvPr/>
        </p:nvSpPr>
        <p:spPr bwMode="auto">
          <a:xfrm>
            <a:off x="3228975" y="5911850"/>
            <a:ext cx="266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Y</a:t>
            </a:r>
            <a:endParaRPr lang="en-US" altLang="zh-TW" sz="3600" b="1">
              <a:ea typeface="新細明體" panose="02020500000000000000" pitchFamily="18" charset="-120"/>
            </a:endParaRPr>
          </a:p>
        </p:txBody>
      </p:sp>
      <p:sp>
        <p:nvSpPr>
          <p:cNvPr id="37899" name="Oval 30"/>
          <p:cNvSpPr>
            <a:spLocks noChangeArrowheads="1"/>
          </p:cNvSpPr>
          <p:nvPr/>
        </p:nvSpPr>
        <p:spPr bwMode="auto">
          <a:xfrm>
            <a:off x="5502275" y="5829300"/>
            <a:ext cx="441325" cy="495300"/>
          </a:xfrm>
          <a:prstGeom prst="ellipse">
            <a:avLst/>
          </a:prstGeom>
          <a:noFill/>
          <a:ln w="28575">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900" name="Rectangle 31"/>
          <p:cNvSpPr>
            <a:spLocks noChangeArrowheads="1"/>
          </p:cNvSpPr>
          <p:nvPr/>
        </p:nvSpPr>
        <p:spPr bwMode="auto">
          <a:xfrm>
            <a:off x="5588000" y="5911850"/>
            <a:ext cx="2682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Z</a:t>
            </a:r>
            <a:endParaRPr lang="en-US" altLang="zh-TW" sz="3600" b="1">
              <a:ea typeface="新細明體" panose="02020500000000000000" pitchFamily="18" charset="-120"/>
            </a:endParaRPr>
          </a:p>
        </p:txBody>
      </p:sp>
      <p:sp>
        <p:nvSpPr>
          <p:cNvPr id="37901" name="Line 32"/>
          <p:cNvSpPr>
            <a:spLocks noChangeShapeType="1"/>
          </p:cNvSpPr>
          <p:nvPr/>
        </p:nvSpPr>
        <p:spPr bwMode="auto">
          <a:xfrm flipH="1">
            <a:off x="3336925" y="2243138"/>
            <a:ext cx="885825" cy="514350"/>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02" name="Oval 33"/>
          <p:cNvSpPr>
            <a:spLocks noChangeArrowheads="1"/>
          </p:cNvSpPr>
          <p:nvPr/>
        </p:nvSpPr>
        <p:spPr bwMode="auto">
          <a:xfrm>
            <a:off x="2895600" y="2640013"/>
            <a:ext cx="441325" cy="49530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903" name="Rectangle 34"/>
          <p:cNvSpPr>
            <a:spLocks noChangeArrowheads="1"/>
          </p:cNvSpPr>
          <p:nvPr/>
        </p:nvSpPr>
        <p:spPr bwMode="auto">
          <a:xfrm>
            <a:off x="2984500" y="2722563"/>
            <a:ext cx="266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T</a:t>
            </a:r>
            <a:endParaRPr lang="en-US" altLang="zh-TW" sz="3600">
              <a:ea typeface="新細明體" panose="02020500000000000000" pitchFamily="18" charset="-120"/>
            </a:endParaRPr>
          </a:p>
        </p:txBody>
      </p:sp>
      <p:sp>
        <p:nvSpPr>
          <p:cNvPr id="37904" name="Oval 35"/>
          <p:cNvSpPr>
            <a:spLocks noChangeArrowheads="1"/>
          </p:cNvSpPr>
          <p:nvPr/>
        </p:nvSpPr>
        <p:spPr bwMode="auto">
          <a:xfrm>
            <a:off x="5730875" y="2640013"/>
            <a:ext cx="441325" cy="49530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905" name="Rectangle 36"/>
          <p:cNvSpPr>
            <a:spLocks noChangeArrowheads="1"/>
          </p:cNvSpPr>
          <p:nvPr/>
        </p:nvSpPr>
        <p:spPr bwMode="auto">
          <a:xfrm>
            <a:off x="5816600" y="2722563"/>
            <a:ext cx="2682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U</a:t>
            </a:r>
            <a:endParaRPr lang="en-US" altLang="zh-TW" sz="3600">
              <a:ea typeface="新細明體" panose="02020500000000000000" pitchFamily="18" charset="-120"/>
            </a:endParaRPr>
          </a:p>
        </p:txBody>
      </p:sp>
      <p:sp>
        <p:nvSpPr>
          <p:cNvPr id="37906" name="Oval 37"/>
          <p:cNvSpPr>
            <a:spLocks noChangeArrowheads="1"/>
          </p:cNvSpPr>
          <p:nvPr/>
        </p:nvSpPr>
        <p:spPr bwMode="auto">
          <a:xfrm>
            <a:off x="4311650" y="3465513"/>
            <a:ext cx="444500" cy="49530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907" name="Rectangle 38"/>
          <p:cNvSpPr>
            <a:spLocks noChangeArrowheads="1"/>
          </p:cNvSpPr>
          <p:nvPr/>
        </p:nvSpPr>
        <p:spPr bwMode="auto">
          <a:xfrm>
            <a:off x="4400550" y="3548063"/>
            <a:ext cx="266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W</a:t>
            </a:r>
            <a:endParaRPr lang="en-US" altLang="zh-TW" sz="3600">
              <a:ea typeface="新細明體" panose="02020500000000000000" pitchFamily="18" charset="-120"/>
            </a:endParaRPr>
          </a:p>
        </p:txBody>
      </p:sp>
      <p:sp>
        <p:nvSpPr>
          <p:cNvPr id="37908" name="Line 39"/>
          <p:cNvSpPr>
            <a:spLocks noChangeShapeType="1"/>
          </p:cNvSpPr>
          <p:nvPr/>
        </p:nvSpPr>
        <p:spPr bwMode="auto">
          <a:xfrm>
            <a:off x="4533900" y="4044950"/>
            <a:ext cx="0" cy="620713"/>
          </a:xfrm>
          <a:prstGeom prst="line">
            <a:avLst/>
          </a:prstGeom>
          <a:noFill/>
          <a:ln w="381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09" name="Oval 40"/>
          <p:cNvSpPr>
            <a:spLocks noChangeArrowheads="1"/>
          </p:cNvSpPr>
          <p:nvPr/>
        </p:nvSpPr>
        <p:spPr bwMode="auto">
          <a:xfrm>
            <a:off x="4300538" y="4738688"/>
            <a:ext cx="442912" cy="49688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7910" name="Rectangle 41"/>
          <p:cNvSpPr>
            <a:spLocks noChangeArrowheads="1"/>
          </p:cNvSpPr>
          <p:nvPr/>
        </p:nvSpPr>
        <p:spPr bwMode="auto">
          <a:xfrm>
            <a:off x="4389438" y="4822825"/>
            <a:ext cx="2651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X</a:t>
            </a:r>
            <a:endParaRPr lang="en-US" altLang="zh-TW" sz="3600">
              <a:ea typeface="新細明體" panose="02020500000000000000" pitchFamily="18" charset="-120"/>
            </a:endParaRPr>
          </a:p>
        </p:txBody>
      </p:sp>
      <p:sp>
        <p:nvSpPr>
          <p:cNvPr id="37911" name="Rectangle 43"/>
          <p:cNvSpPr>
            <a:spLocks noChangeArrowheads="1"/>
          </p:cNvSpPr>
          <p:nvPr/>
        </p:nvSpPr>
        <p:spPr bwMode="auto">
          <a:xfrm>
            <a:off x="3581400" y="2084388"/>
            <a:ext cx="304800" cy="31273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7912" name="Rectangle 44"/>
          <p:cNvSpPr>
            <a:spLocks noChangeArrowheads="1"/>
          </p:cNvSpPr>
          <p:nvPr/>
        </p:nvSpPr>
        <p:spPr bwMode="auto">
          <a:xfrm>
            <a:off x="5154613" y="2119313"/>
            <a:ext cx="373062" cy="31273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sp>
        <p:nvSpPr>
          <p:cNvPr id="37913" name="Rectangle 50"/>
          <p:cNvSpPr>
            <a:spLocks noChangeArrowheads="1"/>
          </p:cNvSpPr>
          <p:nvPr/>
        </p:nvSpPr>
        <p:spPr bwMode="auto">
          <a:xfrm>
            <a:off x="4348163" y="1931988"/>
            <a:ext cx="404812" cy="406400"/>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37914" name="Line 51"/>
          <p:cNvSpPr>
            <a:spLocks noChangeShapeType="1"/>
          </p:cNvSpPr>
          <p:nvPr/>
        </p:nvSpPr>
        <p:spPr bwMode="auto">
          <a:xfrm>
            <a:off x="3176588" y="3211513"/>
            <a:ext cx="23812" cy="2606675"/>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15" name="Line 52"/>
          <p:cNvSpPr>
            <a:spLocks noChangeShapeType="1"/>
          </p:cNvSpPr>
          <p:nvPr/>
        </p:nvSpPr>
        <p:spPr bwMode="auto">
          <a:xfrm>
            <a:off x="3427413" y="3052763"/>
            <a:ext cx="884237" cy="515937"/>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16" name="Line 53"/>
          <p:cNvSpPr>
            <a:spLocks noChangeShapeType="1"/>
          </p:cNvSpPr>
          <p:nvPr/>
        </p:nvSpPr>
        <p:spPr bwMode="auto">
          <a:xfrm>
            <a:off x="4751388" y="5116513"/>
            <a:ext cx="735012" cy="750887"/>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17" name="Line 54"/>
          <p:cNvSpPr>
            <a:spLocks noChangeShapeType="1"/>
          </p:cNvSpPr>
          <p:nvPr/>
        </p:nvSpPr>
        <p:spPr bwMode="auto">
          <a:xfrm>
            <a:off x="5867400" y="3211513"/>
            <a:ext cx="7938" cy="2530475"/>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18" name="Line 55"/>
          <p:cNvSpPr>
            <a:spLocks noChangeShapeType="1"/>
          </p:cNvSpPr>
          <p:nvPr/>
        </p:nvSpPr>
        <p:spPr bwMode="auto">
          <a:xfrm flipH="1">
            <a:off x="4762500" y="3054350"/>
            <a:ext cx="968375" cy="547688"/>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19" name="Line 56"/>
          <p:cNvSpPr>
            <a:spLocks noChangeShapeType="1"/>
          </p:cNvSpPr>
          <p:nvPr/>
        </p:nvSpPr>
        <p:spPr bwMode="auto">
          <a:xfrm>
            <a:off x="4845050" y="2227263"/>
            <a:ext cx="885825" cy="514350"/>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7920" name="Line 57"/>
          <p:cNvSpPr>
            <a:spLocks noChangeShapeType="1"/>
          </p:cNvSpPr>
          <p:nvPr/>
        </p:nvSpPr>
        <p:spPr bwMode="auto">
          <a:xfrm flipH="1">
            <a:off x="3581400" y="5105400"/>
            <a:ext cx="692150" cy="762000"/>
          </a:xfrm>
          <a:prstGeom prst="line">
            <a:avLst/>
          </a:prstGeom>
          <a:noFill/>
          <a:ln w="2857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0"/>
                                  </p:stCondLst>
                                  <p:childTnLst>
                                    <p:set>
                                      <p:cBhvr>
                                        <p:cTn id="6" dur="1" fill="hold">
                                          <p:stCondLst>
                                            <p:cond delay="0"/>
                                          </p:stCondLst>
                                        </p:cTn>
                                        <p:tgtEl>
                                          <p:spTgt spid="203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57200" y="1524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endParaRPr lang="en-US" altLang="zh-TW" sz="3600">
              <a:solidFill>
                <a:schemeClr val="accent2"/>
              </a:solidFill>
              <a:ea typeface="新細明體" panose="02020500000000000000" pitchFamily="18" charset="-120"/>
            </a:endParaRPr>
          </a:p>
        </p:txBody>
      </p:sp>
      <p:sp>
        <p:nvSpPr>
          <p:cNvPr id="63491" name="Rectangle 3"/>
          <p:cNvSpPr>
            <a:spLocks noChangeArrowheads="1"/>
          </p:cNvSpPr>
          <p:nvPr/>
        </p:nvSpPr>
        <p:spPr bwMode="auto">
          <a:xfrm>
            <a:off x="4953000" y="2895600"/>
            <a:ext cx="396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lnSpc>
                <a:spcPct val="90000"/>
              </a:lnSpc>
              <a:spcBef>
                <a:spcPct val="20000"/>
              </a:spcBef>
            </a:pPr>
            <a:endParaRPr lang="en-US" altLang="zh-TW">
              <a:solidFill>
                <a:schemeClr val="accent2"/>
              </a:solidFill>
              <a:ea typeface="新細明體" panose="02020500000000000000" pitchFamily="18" charset="-120"/>
            </a:endParaRPr>
          </a:p>
        </p:txBody>
      </p:sp>
      <p:sp>
        <p:nvSpPr>
          <p:cNvPr id="63492" name="Text Box 4"/>
          <p:cNvSpPr txBox="1">
            <a:spLocks noChangeArrowheads="1"/>
          </p:cNvSpPr>
          <p:nvPr/>
        </p:nvSpPr>
        <p:spPr bwMode="auto">
          <a:xfrm>
            <a:off x="304800" y="914400"/>
            <a:ext cx="8610600" cy="518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a:ea typeface="新細明體" panose="02020500000000000000" pitchFamily="18" charset="-120"/>
              </a:rPr>
              <a:t>Alshwede-Cai-Li-Yeung, “Network Information Flow,” IEEE Trans. Info. Thy, Feb. 2000.</a:t>
            </a:r>
          </a:p>
          <a:p>
            <a:pPr eaLnBrk="1" hangingPunct="1"/>
            <a:r>
              <a:rPr lang="en-US" altLang="zh-TW">
                <a:ea typeface="新細明體" panose="02020500000000000000" pitchFamily="18" charset="-120"/>
              </a:rPr>
              <a:t>Koetter-Medard, "An Algebraic Approach to Network Coding,” IEEE</a:t>
            </a:r>
            <a:r>
              <a:rPr lang="en-US" altLang="zh-TW" i="1">
                <a:ea typeface="新細明體" panose="02020500000000000000" pitchFamily="18" charset="-120"/>
              </a:rPr>
              <a:t> </a:t>
            </a:r>
            <a:r>
              <a:rPr lang="en-US" altLang="zh-TW">
                <a:ea typeface="新細明體" panose="02020500000000000000" pitchFamily="18" charset="-120"/>
              </a:rPr>
              <a:t>Trans. Info. Thy, Oct. 2003.</a:t>
            </a:r>
            <a:endParaRPr lang="en-US" altLang="zh-TW" sz="3200">
              <a:ea typeface="新細明體" panose="02020500000000000000" pitchFamily="18" charset="-120"/>
            </a:endParaRPr>
          </a:p>
          <a:p>
            <a:pPr eaLnBrk="1" hangingPunct="1"/>
            <a:r>
              <a:rPr lang="en-US" altLang="zh-TW">
                <a:ea typeface="新細明體" panose="02020500000000000000" pitchFamily="18" charset="-120"/>
              </a:rPr>
              <a:t>Sanders-Egner-Tolhuizen, "Polynomial time algorithms for the construction of multicast network codes", Allerton Conference</a:t>
            </a:r>
            <a:r>
              <a:rPr lang="en-US" altLang="zh-TW" i="1">
                <a:ea typeface="新細明體" panose="02020500000000000000" pitchFamily="18" charset="-120"/>
              </a:rPr>
              <a:t>, </a:t>
            </a:r>
            <a:r>
              <a:rPr lang="en-US" altLang="zh-TW">
                <a:ea typeface="新細明體" panose="02020500000000000000" pitchFamily="18" charset="-120"/>
              </a:rPr>
              <a:t>Oct. 2003. </a:t>
            </a:r>
          </a:p>
          <a:p>
            <a:pPr eaLnBrk="1" hangingPunct="1"/>
            <a:r>
              <a:rPr lang="en-US" altLang="zh-TW">
                <a:ea typeface="新細明體" panose="02020500000000000000" pitchFamily="18" charset="-120"/>
              </a:rPr>
              <a:t>Li-Yeung, “On Convolutional Network Coding,” to appear.</a:t>
            </a:r>
          </a:p>
          <a:p>
            <a:pPr eaLnBrk="1" hangingPunct="1"/>
            <a:r>
              <a:rPr lang="en-US" altLang="zh-TW">
                <a:ea typeface="新細明體" panose="02020500000000000000" pitchFamily="18" charset="-120"/>
              </a:rPr>
              <a:t>Yeung-Li-Cai-Zhang, “Theory of Network Coding,” Monograph for ‘06.</a:t>
            </a:r>
          </a:p>
          <a:p>
            <a:pPr eaLnBrk="1" hangingPunct="1"/>
            <a:endParaRPr lang="en-US" altLang="zh-TW" sz="1600">
              <a:ea typeface="新細明體" panose="02020500000000000000" pitchFamily="18" charset="-120"/>
            </a:endParaRPr>
          </a:p>
          <a:p>
            <a:pPr eaLnBrk="1" hangingPunct="1"/>
            <a:r>
              <a:rPr lang="en-US" altLang="zh-TW" b="1">
                <a:solidFill>
                  <a:schemeClr val="accent2"/>
                </a:solidFill>
                <a:ea typeface="新細明體" panose="02020500000000000000" pitchFamily="18" charset="-120"/>
              </a:rPr>
              <a:t>Applications</a:t>
            </a:r>
            <a:r>
              <a:rPr lang="en-US" altLang="zh-TW">
                <a:ea typeface="新細明體" panose="02020500000000000000" pitchFamily="18" charset="-120"/>
              </a:rPr>
              <a:t> to peer-to-peer communications, wireless networks, multicast, sensor networks, lossy networks, etc. :</a:t>
            </a:r>
          </a:p>
          <a:p>
            <a:pPr eaLnBrk="1" hangingPunct="1">
              <a:buFontTx/>
              <a:buChar char="•"/>
            </a:pPr>
            <a:r>
              <a:rPr lang="en-US" altLang="zh-TW">
                <a:ea typeface="新細明體" panose="02020500000000000000" pitchFamily="18" charset="-120"/>
              </a:rPr>
              <a:t> Proceedings of ISIT’05 </a:t>
            </a:r>
          </a:p>
          <a:p>
            <a:pPr eaLnBrk="1" hangingPunct="1">
              <a:buFontTx/>
              <a:buChar char="•"/>
            </a:pPr>
            <a:r>
              <a:rPr lang="en-US" altLang="zh-TW">
                <a:ea typeface="新細明體" panose="02020500000000000000" pitchFamily="18" charset="-120"/>
              </a:rPr>
              <a:t> Network Coding Homepage, </a:t>
            </a:r>
            <a:r>
              <a:rPr lang="en-US" altLang="zh-TW">
                <a:ea typeface="新細明體" panose="02020500000000000000" pitchFamily="18" charset="-120"/>
                <a:hlinkClick r:id="rId3"/>
              </a:rPr>
              <a:t>http://www.networkcoding.info</a:t>
            </a:r>
            <a:endParaRPr lang="en-US" altLang="zh-TW">
              <a:ea typeface="新細明體" panose="02020500000000000000" pitchFamily="18" charset="-120"/>
            </a:endParaRPr>
          </a:p>
        </p:txBody>
      </p:sp>
      <p:sp>
        <p:nvSpPr>
          <p:cNvPr id="63493" name="Rectangle 5"/>
          <p:cNvSpPr>
            <a:spLocks noChangeArrowheads="1"/>
          </p:cNvSpPr>
          <p:nvPr/>
        </p:nvSpPr>
        <p:spPr bwMode="auto">
          <a:xfrm>
            <a:off x="152400" y="152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TW" sz="3600">
                <a:solidFill>
                  <a:schemeClr val="accent2"/>
                </a:solidFill>
                <a:ea typeface="新細明體" panose="02020500000000000000" pitchFamily="18" charset="-120"/>
              </a:rPr>
              <a:t>Additional references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93B2E939-2278-45B3-B2BB-D47C57CC260E}"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64515"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645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91E178B3-2979-4C55-81C2-12613B0AAAE8}" type="slidenum">
              <a:rPr lang="zh-TW" altLang="en-US" sz="1400"/>
              <a:pPr eaLnBrk="1" hangingPunct="1"/>
              <a:t>41</a:t>
            </a:fld>
            <a:endParaRPr lang="en-US" altLang="zh-TW" sz="1400"/>
          </a:p>
        </p:txBody>
      </p:sp>
      <p:sp>
        <p:nvSpPr>
          <p:cNvPr id="64517" name="Rectangle 2"/>
          <p:cNvSpPr>
            <a:spLocks noGrp="1" noChangeArrowheads="1"/>
          </p:cNvSpPr>
          <p:nvPr>
            <p:ph type="title"/>
          </p:nvPr>
        </p:nvSpPr>
        <p:spPr>
          <a:xfrm>
            <a:off x="457200" y="274638"/>
            <a:ext cx="8229600" cy="868362"/>
          </a:xfrm>
        </p:spPr>
        <p:txBody>
          <a:bodyPr/>
          <a:lstStyle/>
          <a:p>
            <a:pPr eaLnBrk="1" hangingPunct="1"/>
            <a:r>
              <a:rPr lang="en-US" altLang="zh-TW" sz="3600" smtClean="0">
                <a:solidFill>
                  <a:schemeClr val="accent2"/>
                </a:solidFill>
                <a:ea typeface="新細明體" panose="02020500000000000000" pitchFamily="18" charset="-120"/>
              </a:rPr>
              <a:t>Ongoing &amp; future directions</a:t>
            </a:r>
          </a:p>
        </p:txBody>
      </p:sp>
      <p:sp>
        <p:nvSpPr>
          <p:cNvPr id="64518" name="Text Box 3"/>
          <p:cNvSpPr txBox="1">
            <a:spLocks noChangeArrowheads="1"/>
          </p:cNvSpPr>
          <p:nvPr/>
        </p:nvSpPr>
        <p:spPr bwMode="auto">
          <a:xfrm>
            <a:off x="533400" y="1371600"/>
            <a:ext cx="82296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buFontTx/>
              <a:buChar char="•"/>
            </a:pPr>
            <a:r>
              <a:rPr lang="zh-TW" altLang="en-US" sz="2400">
                <a:ea typeface="新細明體" panose="02020500000000000000" pitchFamily="18" charset="-120"/>
                <a:sym typeface="Wingdings" panose="05000000000000000000" pitchFamily="2" charset="2"/>
              </a:rPr>
              <a:t> </a:t>
            </a:r>
            <a:r>
              <a:rPr lang="en-US" altLang="zh-TW" sz="2400">
                <a:ea typeface="新細明體" panose="02020500000000000000" pitchFamily="18" charset="-120"/>
                <a:sym typeface="Wingdings" panose="05000000000000000000" pitchFamily="2" charset="2"/>
              </a:rPr>
              <a:t>Convolutional network coding</a:t>
            </a:r>
          </a:p>
          <a:p>
            <a:pPr eaLnBrk="1" hangingPunct="1">
              <a:buFontTx/>
              <a:buChar char="•"/>
            </a:pPr>
            <a:r>
              <a:rPr lang="en-US" altLang="zh-TW" sz="2400">
                <a:ea typeface="新細明體" panose="02020500000000000000" pitchFamily="18" charset="-120"/>
                <a:sym typeface="Wingdings" panose="05000000000000000000" pitchFamily="2" charset="2"/>
              </a:rPr>
              <a:t> The factor of base field</a:t>
            </a:r>
          </a:p>
          <a:p>
            <a:pPr eaLnBrk="1" hangingPunct="1">
              <a:buFontTx/>
              <a:buChar char="•"/>
            </a:pPr>
            <a:r>
              <a:rPr lang="en-US" altLang="zh-TW" sz="2400">
                <a:ea typeface="新細明體" panose="02020500000000000000" pitchFamily="18" charset="-120"/>
                <a:sym typeface="Wingdings" panose="05000000000000000000" pitchFamily="2" charset="2"/>
              </a:rPr>
              <a:t> Multiple sources, each with a different set of destinations</a:t>
            </a:r>
          </a:p>
          <a:p>
            <a:pPr eaLnBrk="1" hangingPunct="1">
              <a:buFontTx/>
              <a:buChar char="•"/>
            </a:pPr>
            <a:r>
              <a:rPr lang="en-US" altLang="zh-TW" sz="2400">
                <a:ea typeface="新細明體" panose="02020500000000000000" pitchFamily="18" charset="-120"/>
                <a:sym typeface="Wingdings" panose="05000000000000000000" pitchFamily="2" charset="2"/>
              </a:rPr>
              <a:t> Linear network code that tolerates link failure</a:t>
            </a:r>
          </a:p>
          <a:p>
            <a:pPr eaLnBrk="1" hangingPunct="1">
              <a:buFontTx/>
              <a:buChar char="•"/>
            </a:pPr>
            <a:r>
              <a:rPr lang="en-US" altLang="zh-TW" sz="2400">
                <a:ea typeface="新細明體" panose="02020500000000000000" pitchFamily="18" charset="-120"/>
                <a:sym typeface="Wingdings" panose="05000000000000000000" pitchFamily="2" charset="2"/>
              </a:rPr>
              <a:t> Extension of existing applications</a:t>
            </a:r>
          </a:p>
          <a:p>
            <a:pPr eaLnBrk="1" hangingPunct="1"/>
            <a:r>
              <a:rPr lang="en-US" altLang="zh-TW" sz="2400">
                <a:ea typeface="新細明體" panose="02020500000000000000" pitchFamily="18" charset="-120"/>
                <a:sym typeface="Wingdings" panose="05000000000000000000" pitchFamily="2" charset="2"/>
              </a:rPr>
              <a:t>   Visit </a:t>
            </a:r>
            <a:r>
              <a:rPr lang="en-US" altLang="zh-TW" sz="2400">
                <a:solidFill>
                  <a:schemeClr val="accent2"/>
                </a:solidFill>
                <a:ea typeface="新細明體" panose="02020500000000000000" pitchFamily="18" charset="-120"/>
                <a:sym typeface="Wingdings" panose="05000000000000000000" pitchFamily="2" charset="2"/>
                <a:hlinkClick r:id="rId2"/>
              </a:rPr>
              <a:t>http://www.networkcoding.info</a:t>
            </a:r>
            <a:r>
              <a:rPr lang="en-US" altLang="zh-TW" sz="2400">
                <a:solidFill>
                  <a:schemeClr val="accent2"/>
                </a:solidFill>
                <a:ea typeface="新細明體" panose="02020500000000000000" pitchFamily="18" charset="-120"/>
                <a:sym typeface="Wingdings" panose="05000000000000000000" pitchFamily="2" charset="2"/>
              </a:rPr>
              <a:t> </a:t>
            </a:r>
            <a:endParaRPr lang="en-US" altLang="zh-TW" sz="2400">
              <a:ea typeface="新細明體" panose="02020500000000000000" pitchFamily="18" charset="-120"/>
              <a:sym typeface="Wingdings" panose="05000000000000000000" pitchFamily="2" charset="2"/>
            </a:endParaRPr>
          </a:p>
          <a:p>
            <a:pPr eaLnBrk="1" hangingPunct="1">
              <a:buFontTx/>
              <a:buChar char="•"/>
            </a:pPr>
            <a:r>
              <a:rPr lang="en-US" altLang="zh-TW" sz="2400">
                <a:ea typeface="新細明體" panose="02020500000000000000" pitchFamily="18" charset="-120"/>
                <a:sym typeface="Wingdings" panose="05000000000000000000" pitchFamily="2" charset="2"/>
              </a:rPr>
              <a:t> New applications</a:t>
            </a:r>
          </a:p>
          <a:p>
            <a:pPr eaLnBrk="1" hangingPunct="1">
              <a:buFontTx/>
              <a:buChar char="•"/>
            </a:pPr>
            <a:r>
              <a:rPr lang="en-US" altLang="zh-TW" sz="2400">
                <a:ea typeface="新細明體" panose="02020500000000000000" pitchFamily="18" charset="-120"/>
                <a:sym typeface="Wingdings" panose="05000000000000000000" pitchFamily="2" charset="2"/>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版面配置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C2960961-DDA0-4E71-808F-BB902BB9E741}"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38915" name="頁尾版面配置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3891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373583D3-7ACF-4D02-8F5D-652260B6CA62}" type="slidenum">
              <a:rPr lang="zh-TW" altLang="en-US" sz="1400"/>
              <a:pPr eaLnBrk="1" hangingPunct="1"/>
              <a:t>5</a:t>
            </a:fld>
            <a:endParaRPr lang="en-US" altLang="zh-TW" sz="1400"/>
          </a:p>
        </p:txBody>
      </p:sp>
      <p:sp>
        <p:nvSpPr>
          <p:cNvPr id="38917" name="Rectangle 2"/>
          <p:cNvSpPr>
            <a:spLocks noGrp="1" noChangeArrowheads="1"/>
          </p:cNvSpPr>
          <p:nvPr>
            <p:ph type="title"/>
          </p:nvPr>
        </p:nvSpPr>
        <p:spPr>
          <a:xfrm>
            <a:off x="228600" y="274638"/>
            <a:ext cx="8686800" cy="1020762"/>
          </a:xfrm>
        </p:spPr>
        <p:txBody>
          <a:bodyPr/>
          <a:lstStyle/>
          <a:p>
            <a:pPr eaLnBrk="1" hangingPunct="1"/>
            <a:r>
              <a:rPr lang="en-US" altLang="zh-TW" sz="3600" smtClean="0">
                <a:solidFill>
                  <a:schemeClr val="tx1"/>
                </a:solidFill>
                <a:ea typeface="新細明體" panose="02020500000000000000" pitchFamily="18" charset="-120"/>
                <a:sym typeface="Symbol" panose="05050102010706020507" pitchFamily="18" charset="2"/>
              </a:rPr>
              <a:t>Store-and-forward </a:t>
            </a:r>
            <a:br>
              <a:rPr lang="en-US" altLang="zh-TW" sz="3600" smtClean="0">
                <a:solidFill>
                  <a:schemeClr val="tx1"/>
                </a:solidFill>
                <a:ea typeface="新細明體" panose="02020500000000000000" pitchFamily="18" charset="-120"/>
                <a:sym typeface="Symbol" panose="05050102010706020507" pitchFamily="18" charset="2"/>
              </a:rPr>
            </a:br>
            <a:r>
              <a:rPr lang="en-US" altLang="zh-TW" sz="3600" smtClean="0">
                <a:solidFill>
                  <a:schemeClr val="accent2"/>
                </a:solidFill>
                <a:ea typeface="新細明體" panose="02020500000000000000" pitchFamily="18" charset="-120"/>
                <a:sym typeface="Symbol" panose="05050102010706020507" pitchFamily="18" charset="2"/>
              </a:rPr>
              <a:t>Conventional way of message relay</a:t>
            </a:r>
          </a:p>
        </p:txBody>
      </p:sp>
      <p:sp>
        <p:nvSpPr>
          <p:cNvPr id="38918" name="Line 3"/>
          <p:cNvSpPr>
            <a:spLocks noChangeShapeType="1"/>
          </p:cNvSpPr>
          <p:nvPr/>
        </p:nvSpPr>
        <p:spPr bwMode="auto">
          <a:xfrm flipH="1">
            <a:off x="1279525" y="2139950"/>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19" name="Oval 4"/>
          <p:cNvSpPr>
            <a:spLocks noChangeArrowheads="1"/>
          </p:cNvSpPr>
          <p:nvPr/>
        </p:nvSpPr>
        <p:spPr bwMode="auto">
          <a:xfrm>
            <a:off x="838200" y="2536825"/>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20" name="Rectangle 5"/>
          <p:cNvSpPr>
            <a:spLocks noChangeArrowheads="1"/>
          </p:cNvSpPr>
          <p:nvPr/>
        </p:nvSpPr>
        <p:spPr bwMode="auto">
          <a:xfrm>
            <a:off x="927100" y="2619375"/>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T</a:t>
            </a:r>
            <a:endParaRPr lang="en-US" altLang="zh-TW" sz="3600">
              <a:ea typeface="新細明體" panose="02020500000000000000" pitchFamily="18" charset="-120"/>
            </a:endParaRPr>
          </a:p>
        </p:txBody>
      </p:sp>
      <p:sp>
        <p:nvSpPr>
          <p:cNvPr id="38921" name="Oval 6"/>
          <p:cNvSpPr>
            <a:spLocks noChangeArrowheads="1"/>
          </p:cNvSpPr>
          <p:nvPr/>
        </p:nvSpPr>
        <p:spPr bwMode="auto">
          <a:xfrm>
            <a:off x="3673475" y="2536825"/>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22" name="Rectangle 7"/>
          <p:cNvSpPr>
            <a:spLocks noChangeArrowheads="1"/>
          </p:cNvSpPr>
          <p:nvPr/>
        </p:nvSpPr>
        <p:spPr bwMode="auto">
          <a:xfrm>
            <a:off x="3759200" y="2619375"/>
            <a:ext cx="268288"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U</a:t>
            </a:r>
            <a:endParaRPr lang="en-US" altLang="zh-TW" sz="3600">
              <a:ea typeface="新細明體" panose="02020500000000000000" pitchFamily="18" charset="-120"/>
            </a:endParaRPr>
          </a:p>
        </p:txBody>
      </p:sp>
      <p:sp>
        <p:nvSpPr>
          <p:cNvPr id="38923" name="Oval 8"/>
          <p:cNvSpPr>
            <a:spLocks noChangeArrowheads="1"/>
          </p:cNvSpPr>
          <p:nvPr/>
        </p:nvSpPr>
        <p:spPr bwMode="auto">
          <a:xfrm>
            <a:off x="2254250" y="3362325"/>
            <a:ext cx="444500"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24" name="Rectangle 9"/>
          <p:cNvSpPr>
            <a:spLocks noChangeArrowheads="1"/>
          </p:cNvSpPr>
          <p:nvPr/>
        </p:nvSpPr>
        <p:spPr bwMode="auto">
          <a:xfrm>
            <a:off x="2343150" y="3444875"/>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W</a:t>
            </a:r>
            <a:endParaRPr lang="en-US" altLang="zh-TW" sz="3600">
              <a:ea typeface="新細明體" panose="02020500000000000000" pitchFamily="18" charset="-120"/>
            </a:endParaRPr>
          </a:p>
        </p:txBody>
      </p:sp>
      <p:sp>
        <p:nvSpPr>
          <p:cNvPr id="38925" name="Oval 10"/>
          <p:cNvSpPr>
            <a:spLocks noChangeArrowheads="1"/>
          </p:cNvSpPr>
          <p:nvPr/>
        </p:nvSpPr>
        <p:spPr bwMode="auto">
          <a:xfrm>
            <a:off x="838200" y="5219700"/>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26" name="Rectangle 11"/>
          <p:cNvSpPr>
            <a:spLocks noChangeArrowheads="1"/>
          </p:cNvSpPr>
          <p:nvPr/>
        </p:nvSpPr>
        <p:spPr bwMode="auto">
          <a:xfrm>
            <a:off x="927100" y="5302250"/>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Y</a:t>
            </a:r>
            <a:endParaRPr lang="en-US" altLang="zh-TW" sz="3600" b="1">
              <a:ea typeface="新細明體" panose="02020500000000000000" pitchFamily="18" charset="-120"/>
            </a:endParaRPr>
          </a:p>
        </p:txBody>
      </p:sp>
      <p:sp>
        <p:nvSpPr>
          <p:cNvPr id="38927" name="Oval 12"/>
          <p:cNvSpPr>
            <a:spLocks noChangeArrowheads="1"/>
          </p:cNvSpPr>
          <p:nvPr/>
        </p:nvSpPr>
        <p:spPr bwMode="auto">
          <a:xfrm>
            <a:off x="3673475" y="5219700"/>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28" name="Rectangle 13"/>
          <p:cNvSpPr>
            <a:spLocks noChangeArrowheads="1"/>
          </p:cNvSpPr>
          <p:nvPr/>
        </p:nvSpPr>
        <p:spPr bwMode="auto">
          <a:xfrm>
            <a:off x="3759200" y="5302250"/>
            <a:ext cx="268288"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Z</a:t>
            </a:r>
            <a:endParaRPr lang="en-US" altLang="zh-TW" sz="3600" b="1">
              <a:ea typeface="新細明體" panose="02020500000000000000" pitchFamily="18" charset="-120"/>
            </a:endParaRPr>
          </a:p>
        </p:txBody>
      </p:sp>
      <p:sp>
        <p:nvSpPr>
          <p:cNvPr id="38929" name="Line 14"/>
          <p:cNvSpPr>
            <a:spLocks noChangeShapeType="1"/>
          </p:cNvSpPr>
          <p:nvPr/>
        </p:nvSpPr>
        <p:spPr bwMode="auto">
          <a:xfrm>
            <a:off x="2378075" y="3963988"/>
            <a:ext cx="0" cy="620712"/>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30" name="Oval 15"/>
          <p:cNvSpPr>
            <a:spLocks noChangeArrowheads="1"/>
          </p:cNvSpPr>
          <p:nvPr/>
        </p:nvSpPr>
        <p:spPr bwMode="auto">
          <a:xfrm>
            <a:off x="2243138" y="4635500"/>
            <a:ext cx="442912" cy="4968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31" name="Rectangle 16"/>
          <p:cNvSpPr>
            <a:spLocks noChangeArrowheads="1"/>
          </p:cNvSpPr>
          <p:nvPr/>
        </p:nvSpPr>
        <p:spPr bwMode="auto">
          <a:xfrm>
            <a:off x="2332038" y="4719638"/>
            <a:ext cx="265112" cy="30956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X</a:t>
            </a:r>
            <a:endParaRPr lang="en-US" altLang="zh-TW" sz="3600">
              <a:ea typeface="新細明體" panose="02020500000000000000" pitchFamily="18" charset="-120"/>
            </a:endParaRPr>
          </a:p>
        </p:txBody>
      </p:sp>
      <p:grpSp>
        <p:nvGrpSpPr>
          <p:cNvPr id="38932" name="Group 20"/>
          <p:cNvGrpSpPr>
            <a:grpSpLocks/>
          </p:cNvGrpSpPr>
          <p:nvPr/>
        </p:nvGrpSpPr>
        <p:grpSpPr bwMode="auto">
          <a:xfrm>
            <a:off x="1527175" y="1957388"/>
            <a:ext cx="1943100" cy="371475"/>
            <a:chOff x="3938" y="1233"/>
            <a:chExt cx="1224" cy="234"/>
          </a:xfrm>
        </p:grpSpPr>
        <p:sp>
          <p:nvSpPr>
            <p:cNvPr id="38989" name="Rectangle 21"/>
            <p:cNvSpPr>
              <a:spLocks noChangeArrowheads="1"/>
            </p:cNvSpPr>
            <p:nvPr/>
          </p:nvSpPr>
          <p:spPr bwMode="auto">
            <a:xfrm>
              <a:off x="3938" y="1233"/>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FF0000"/>
                  </a:solidFill>
                  <a:latin typeface="Times New Roman" panose="02020603050405020304" pitchFamily="18" charset="0"/>
                  <a:ea typeface="SimSun" panose="02010600030101010101" pitchFamily="2" charset="-122"/>
                </a:rPr>
                <a:t>b</a:t>
              </a:r>
              <a:r>
                <a:rPr lang="en-US" altLang="zh-CN" sz="1600" baseline="-25000">
                  <a:solidFill>
                    <a:srgbClr val="FF0000"/>
                  </a:solidFill>
                  <a:latin typeface="Times New Roman" panose="02020603050405020304" pitchFamily="18" charset="0"/>
                  <a:ea typeface="SimSun" panose="02010600030101010101" pitchFamily="2" charset="-122"/>
                </a:rPr>
                <a:t>1</a:t>
              </a:r>
              <a:endParaRPr lang="en-US" altLang="zh-TW" sz="3600">
                <a:solidFill>
                  <a:srgbClr val="FF0000"/>
                </a:solidFill>
                <a:ea typeface="新細明體" panose="02020500000000000000" pitchFamily="18" charset="-120"/>
              </a:endParaRPr>
            </a:p>
          </p:txBody>
        </p:sp>
        <p:sp>
          <p:nvSpPr>
            <p:cNvPr id="38990" name="Rectangle 22"/>
            <p:cNvSpPr>
              <a:spLocks noChangeArrowheads="1"/>
            </p:cNvSpPr>
            <p:nvPr/>
          </p:nvSpPr>
          <p:spPr bwMode="auto">
            <a:xfrm>
              <a:off x="4927" y="1270"/>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0000FF"/>
                  </a:solidFill>
                  <a:latin typeface="Times New Roman" panose="02020603050405020304" pitchFamily="18" charset="0"/>
                  <a:ea typeface="SimSun" panose="02010600030101010101" pitchFamily="2" charset="-122"/>
                </a:rPr>
                <a:t>b</a:t>
              </a:r>
              <a:r>
                <a:rPr lang="en-US" altLang="zh-CN" sz="1600" baseline="-25000">
                  <a:solidFill>
                    <a:srgbClr val="0000FF"/>
                  </a:solidFill>
                  <a:latin typeface="Times New Roman" panose="02020603050405020304" pitchFamily="18" charset="0"/>
                  <a:ea typeface="SimSun" panose="02010600030101010101" pitchFamily="2" charset="-122"/>
                </a:rPr>
                <a:t>2</a:t>
              </a:r>
              <a:endParaRPr lang="en-US" altLang="zh-TW" sz="3600">
                <a:solidFill>
                  <a:srgbClr val="0000FF"/>
                </a:solidFill>
                <a:ea typeface="新細明體" panose="02020500000000000000" pitchFamily="18" charset="-120"/>
              </a:endParaRPr>
            </a:p>
          </p:txBody>
        </p:sp>
      </p:grpSp>
      <p:grpSp>
        <p:nvGrpSpPr>
          <p:cNvPr id="3" name="Group 97"/>
          <p:cNvGrpSpPr>
            <a:grpSpLocks/>
          </p:cNvGrpSpPr>
          <p:nvPr/>
        </p:nvGrpSpPr>
        <p:grpSpPr bwMode="auto">
          <a:xfrm>
            <a:off x="1587500" y="2819400"/>
            <a:ext cx="2289175" cy="2339975"/>
            <a:chOff x="1000" y="1776"/>
            <a:chExt cx="1442" cy="1474"/>
          </a:xfrm>
        </p:grpSpPr>
        <p:sp>
          <p:nvSpPr>
            <p:cNvPr id="38985" name="Rectangle 19"/>
            <p:cNvSpPr>
              <a:spLocks noChangeArrowheads="1"/>
            </p:cNvSpPr>
            <p:nvPr/>
          </p:nvSpPr>
          <p:spPr bwMode="auto">
            <a:xfrm>
              <a:off x="1642" y="2573"/>
              <a:ext cx="235"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0000FF"/>
                  </a:solidFill>
                  <a:latin typeface="Times New Roman" panose="02020603050405020304" pitchFamily="18" charset="0"/>
                  <a:ea typeface="SimSun" panose="02010600030101010101" pitchFamily="2" charset="-122"/>
                </a:rPr>
                <a:t>b</a:t>
              </a:r>
              <a:r>
                <a:rPr lang="en-US" altLang="zh-CN" sz="1600" baseline="-25000">
                  <a:solidFill>
                    <a:srgbClr val="0000FF"/>
                  </a:solidFill>
                  <a:latin typeface="Times New Roman" panose="02020603050405020304" pitchFamily="18" charset="0"/>
                  <a:ea typeface="SimSun" panose="02010600030101010101" pitchFamily="2" charset="-122"/>
                </a:rPr>
                <a:t>2</a:t>
              </a:r>
              <a:endParaRPr lang="en-US" altLang="zh-TW" sz="3600">
                <a:solidFill>
                  <a:srgbClr val="0000FF"/>
                </a:solidFill>
                <a:ea typeface="新細明體" panose="02020500000000000000" pitchFamily="18" charset="-120"/>
              </a:endParaRPr>
            </a:p>
          </p:txBody>
        </p:sp>
        <p:sp>
          <p:nvSpPr>
            <p:cNvPr id="38986" name="Rectangle 26"/>
            <p:cNvSpPr>
              <a:spLocks noChangeArrowheads="1"/>
            </p:cNvSpPr>
            <p:nvPr/>
          </p:nvSpPr>
          <p:spPr bwMode="auto">
            <a:xfrm>
              <a:off x="1848" y="1776"/>
              <a:ext cx="234" cy="20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0000FF"/>
                  </a:solidFill>
                  <a:latin typeface="Times New Roman" panose="02020603050405020304" pitchFamily="18" charset="0"/>
                  <a:ea typeface="SimSun" panose="02010600030101010101" pitchFamily="2" charset="-122"/>
                </a:rPr>
                <a:t>b</a:t>
              </a:r>
              <a:r>
                <a:rPr lang="en-US" altLang="zh-CN" sz="1600" baseline="-25000">
                  <a:solidFill>
                    <a:srgbClr val="0000FF"/>
                  </a:solidFill>
                  <a:latin typeface="Times New Roman" panose="02020603050405020304" pitchFamily="18" charset="0"/>
                  <a:ea typeface="SimSun" panose="02010600030101010101" pitchFamily="2" charset="-122"/>
                </a:rPr>
                <a:t>2</a:t>
              </a:r>
              <a:endParaRPr lang="en-US" altLang="zh-TW" sz="3600">
                <a:solidFill>
                  <a:srgbClr val="0000FF"/>
                </a:solidFill>
                <a:ea typeface="新細明體" panose="02020500000000000000" pitchFamily="18" charset="-120"/>
              </a:endParaRPr>
            </a:p>
          </p:txBody>
        </p:sp>
        <p:sp>
          <p:nvSpPr>
            <p:cNvPr id="38987" name="Rectangle 27"/>
            <p:cNvSpPr>
              <a:spLocks noChangeArrowheads="1"/>
            </p:cNvSpPr>
            <p:nvPr/>
          </p:nvSpPr>
          <p:spPr bwMode="auto">
            <a:xfrm>
              <a:off x="2208" y="2496"/>
              <a:ext cx="234" cy="192"/>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0000FF"/>
                  </a:solidFill>
                  <a:latin typeface="Times New Roman" panose="02020603050405020304" pitchFamily="18" charset="0"/>
                  <a:ea typeface="SimSun" panose="02010600030101010101" pitchFamily="2" charset="-122"/>
                </a:rPr>
                <a:t>b</a:t>
              </a:r>
              <a:r>
                <a:rPr lang="en-US" altLang="zh-CN" sz="1600" baseline="-25000">
                  <a:solidFill>
                    <a:srgbClr val="0000FF"/>
                  </a:solidFill>
                  <a:latin typeface="Times New Roman" panose="02020603050405020304" pitchFamily="18" charset="0"/>
                  <a:ea typeface="SimSun" panose="02010600030101010101" pitchFamily="2" charset="-122"/>
                </a:rPr>
                <a:t>2</a:t>
              </a:r>
              <a:endParaRPr lang="en-US" altLang="zh-TW" sz="3600">
                <a:solidFill>
                  <a:srgbClr val="0000FF"/>
                </a:solidFill>
                <a:ea typeface="新細明體" panose="02020500000000000000" pitchFamily="18" charset="-120"/>
              </a:endParaRPr>
            </a:p>
          </p:txBody>
        </p:sp>
        <p:sp>
          <p:nvSpPr>
            <p:cNvPr id="38988" name="Rectangle 29"/>
            <p:cNvSpPr>
              <a:spLocks noChangeArrowheads="1"/>
            </p:cNvSpPr>
            <p:nvPr/>
          </p:nvSpPr>
          <p:spPr bwMode="auto">
            <a:xfrm>
              <a:off x="1000" y="3054"/>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0000FF"/>
                  </a:solidFill>
                  <a:latin typeface="Times New Roman" panose="02020603050405020304" pitchFamily="18" charset="0"/>
                  <a:ea typeface="SimSun" panose="02010600030101010101" pitchFamily="2" charset="-122"/>
                </a:rPr>
                <a:t>b</a:t>
              </a:r>
              <a:r>
                <a:rPr lang="en-US" altLang="zh-CN" sz="1600" baseline="-25000">
                  <a:solidFill>
                    <a:srgbClr val="0000FF"/>
                  </a:solidFill>
                  <a:latin typeface="Times New Roman" panose="02020603050405020304" pitchFamily="18" charset="0"/>
                  <a:ea typeface="SimSun" panose="02010600030101010101" pitchFamily="2" charset="-122"/>
                </a:rPr>
                <a:t>2</a:t>
              </a:r>
              <a:endParaRPr lang="en-US" altLang="zh-TW" sz="3600">
                <a:solidFill>
                  <a:srgbClr val="0000FF"/>
                </a:solidFill>
                <a:ea typeface="新細明體" panose="02020500000000000000" pitchFamily="18" charset="-120"/>
              </a:endParaRPr>
            </a:p>
          </p:txBody>
        </p:sp>
      </p:grpSp>
      <p:grpSp>
        <p:nvGrpSpPr>
          <p:cNvPr id="4" name="Group 96"/>
          <p:cNvGrpSpPr>
            <a:grpSpLocks/>
          </p:cNvGrpSpPr>
          <p:nvPr/>
        </p:nvGrpSpPr>
        <p:grpSpPr bwMode="auto">
          <a:xfrm>
            <a:off x="1066800" y="2819400"/>
            <a:ext cx="2343150" cy="2359025"/>
            <a:chOff x="672" y="1776"/>
            <a:chExt cx="1476" cy="1486"/>
          </a:xfrm>
        </p:grpSpPr>
        <p:sp>
          <p:nvSpPr>
            <p:cNvPr id="38981" name="Rectangle 18"/>
            <p:cNvSpPr>
              <a:spLocks noChangeArrowheads="1"/>
            </p:cNvSpPr>
            <p:nvPr/>
          </p:nvSpPr>
          <p:spPr bwMode="auto">
            <a:xfrm>
              <a:off x="1300" y="2573"/>
              <a:ext cx="235"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FF0000"/>
                  </a:solidFill>
                  <a:latin typeface="Times New Roman" panose="02020603050405020304" pitchFamily="18" charset="0"/>
                  <a:ea typeface="SimSun" panose="02010600030101010101" pitchFamily="2" charset="-122"/>
                </a:rPr>
                <a:t>b</a:t>
              </a:r>
              <a:r>
                <a:rPr lang="en-US" altLang="zh-CN" sz="1600" baseline="-25000">
                  <a:solidFill>
                    <a:srgbClr val="FF0000"/>
                  </a:solidFill>
                  <a:latin typeface="Times New Roman" panose="02020603050405020304" pitchFamily="18" charset="0"/>
                  <a:ea typeface="SimSun" panose="02010600030101010101" pitchFamily="2" charset="-122"/>
                </a:rPr>
                <a:t>1</a:t>
              </a:r>
              <a:endParaRPr lang="en-US" altLang="zh-TW" sz="3600">
                <a:solidFill>
                  <a:srgbClr val="FF0000"/>
                </a:solidFill>
                <a:ea typeface="新細明體" panose="02020500000000000000" pitchFamily="18" charset="-120"/>
              </a:endParaRPr>
            </a:p>
          </p:txBody>
        </p:sp>
        <p:sp>
          <p:nvSpPr>
            <p:cNvPr id="38982" name="Rectangle 24"/>
            <p:cNvSpPr>
              <a:spLocks noChangeArrowheads="1"/>
            </p:cNvSpPr>
            <p:nvPr/>
          </p:nvSpPr>
          <p:spPr bwMode="auto">
            <a:xfrm>
              <a:off x="1039" y="1776"/>
              <a:ext cx="234"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solidFill>
                    <a:srgbClr val="FF0000"/>
                  </a:solidFill>
                  <a:latin typeface="Times New Roman" panose="02020603050405020304" pitchFamily="18" charset="0"/>
                  <a:ea typeface="SimSun" panose="02010600030101010101" pitchFamily="2" charset="-122"/>
                </a:rPr>
                <a:t> b</a:t>
              </a:r>
              <a:r>
                <a:rPr lang="en-US" altLang="zh-CN" sz="1600" baseline="-25000">
                  <a:solidFill>
                    <a:srgbClr val="FF0000"/>
                  </a:solidFill>
                  <a:latin typeface="Times New Roman" panose="02020603050405020304" pitchFamily="18" charset="0"/>
                  <a:ea typeface="SimSun" panose="02010600030101010101" pitchFamily="2" charset="-122"/>
                </a:rPr>
                <a:t>1</a:t>
              </a:r>
              <a:endParaRPr lang="en-US" altLang="zh-TW" sz="3600">
                <a:solidFill>
                  <a:srgbClr val="FF0000"/>
                </a:solidFill>
                <a:ea typeface="新細明體" panose="02020500000000000000" pitchFamily="18" charset="-120"/>
              </a:endParaRPr>
            </a:p>
          </p:txBody>
        </p:sp>
        <p:sp>
          <p:nvSpPr>
            <p:cNvPr id="38983" name="Rectangle 25"/>
            <p:cNvSpPr>
              <a:spLocks noChangeArrowheads="1"/>
            </p:cNvSpPr>
            <p:nvPr/>
          </p:nvSpPr>
          <p:spPr bwMode="auto">
            <a:xfrm>
              <a:off x="672" y="2496"/>
              <a:ext cx="234" cy="17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solidFill>
                    <a:srgbClr val="FF0000"/>
                  </a:solidFill>
                  <a:latin typeface="Times New Roman" panose="02020603050405020304" pitchFamily="18" charset="0"/>
                  <a:ea typeface="SimSun" panose="02010600030101010101" pitchFamily="2" charset="-122"/>
                </a:rPr>
                <a:t>  b</a:t>
              </a:r>
              <a:r>
                <a:rPr lang="en-US" altLang="zh-CN" sz="1600" baseline="-25000">
                  <a:solidFill>
                    <a:srgbClr val="FF0000"/>
                  </a:solidFill>
                  <a:latin typeface="Times New Roman" panose="02020603050405020304" pitchFamily="18" charset="0"/>
                  <a:ea typeface="SimSun" panose="02010600030101010101" pitchFamily="2" charset="-122"/>
                </a:rPr>
                <a:t>1</a:t>
              </a:r>
              <a:endParaRPr lang="en-US" altLang="zh-TW" sz="3600">
                <a:solidFill>
                  <a:srgbClr val="FF0000"/>
                </a:solidFill>
                <a:ea typeface="新細明體" panose="02020500000000000000" pitchFamily="18" charset="-120"/>
              </a:endParaRPr>
            </a:p>
          </p:txBody>
        </p:sp>
        <p:sp>
          <p:nvSpPr>
            <p:cNvPr id="38984" name="Rectangle 30"/>
            <p:cNvSpPr>
              <a:spLocks noChangeArrowheads="1"/>
            </p:cNvSpPr>
            <p:nvPr/>
          </p:nvSpPr>
          <p:spPr bwMode="auto">
            <a:xfrm>
              <a:off x="1913" y="3066"/>
              <a:ext cx="235"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a:solidFill>
                    <a:srgbClr val="FF0000"/>
                  </a:solidFill>
                  <a:latin typeface="Times New Roman" panose="02020603050405020304" pitchFamily="18" charset="0"/>
                  <a:ea typeface="SimSun" panose="02010600030101010101" pitchFamily="2" charset="-122"/>
                </a:rPr>
                <a:t>b</a:t>
              </a:r>
              <a:r>
                <a:rPr lang="en-US" altLang="zh-CN" sz="1600" baseline="-25000">
                  <a:solidFill>
                    <a:srgbClr val="FF0000"/>
                  </a:solidFill>
                  <a:latin typeface="Times New Roman" panose="02020603050405020304" pitchFamily="18" charset="0"/>
                  <a:ea typeface="SimSun" panose="02010600030101010101" pitchFamily="2" charset="-122"/>
                </a:rPr>
                <a:t>1</a:t>
              </a:r>
              <a:endParaRPr lang="en-US" altLang="zh-TW" sz="3600">
                <a:solidFill>
                  <a:srgbClr val="FF0000"/>
                </a:solidFill>
                <a:ea typeface="新細明體" panose="02020500000000000000" pitchFamily="18" charset="-120"/>
              </a:endParaRPr>
            </a:p>
          </p:txBody>
        </p:sp>
      </p:grpSp>
      <p:sp>
        <p:nvSpPr>
          <p:cNvPr id="38935" name="Rectangle 31"/>
          <p:cNvSpPr>
            <a:spLocks noChangeArrowheads="1"/>
          </p:cNvSpPr>
          <p:nvPr/>
        </p:nvSpPr>
        <p:spPr bwMode="auto">
          <a:xfrm>
            <a:off x="2290763" y="1828800"/>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38936" name="Line 32"/>
          <p:cNvSpPr>
            <a:spLocks noChangeShapeType="1"/>
          </p:cNvSpPr>
          <p:nvPr/>
        </p:nvSpPr>
        <p:spPr bwMode="auto">
          <a:xfrm>
            <a:off x="1042988" y="3108325"/>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37" name="Line 33"/>
          <p:cNvSpPr>
            <a:spLocks noChangeShapeType="1"/>
          </p:cNvSpPr>
          <p:nvPr/>
        </p:nvSpPr>
        <p:spPr bwMode="auto">
          <a:xfrm>
            <a:off x="1370013" y="2949575"/>
            <a:ext cx="884237" cy="51593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38" name="Line 34"/>
          <p:cNvSpPr>
            <a:spLocks noChangeShapeType="1"/>
          </p:cNvSpPr>
          <p:nvPr/>
        </p:nvSpPr>
        <p:spPr bwMode="auto">
          <a:xfrm>
            <a:off x="2693988" y="5013325"/>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39" name="Line 35"/>
          <p:cNvSpPr>
            <a:spLocks noChangeShapeType="1"/>
          </p:cNvSpPr>
          <p:nvPr/>
        </p:nvSpPr>
        <p:spPr bwMode="auto">
          <a:xfrm>
            <a:off x="3878263" y="3108325"/>
            <a:ext cx="0"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40" name="Line 36"/>
          <p:cNvSpPr>
            <a:spLocks noChangeShapeType="1"/>
          </p:cNvSpPr>
          <p:nvPr/>
        </p:nvSpPr>
        <p:spPr bwMode="auto">
          <a:xfrm flipH="1">
            <a:off x="2705100" y="2951163"/>
            <a:ext cx="968375" cy="5476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41" name="Line 37"/>
          <p:cNvSpPr>
            <a:spLocks noChangeShapeType="1"/>
          </p:cNvSpPr>
          <p:nvPr/>
        </p:nvSpPr>
        <p:spPr bwMode="auto">
          <a:xfrm>
            <a:off x="2787650" y="2124075"/>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42" name="Line 38"/>
          <p:cNvSpPr>
            <a:spLocks noChangeShapeType="1"/>
          </p:cNvSpPr>
          <p:nvPr/>
        </p:nvSpPr>
        <p:spPr bwMode="auto">
          <a:xfrm flipH="1">
            <a:off x="1319213" y="5002213"/>
            <a:ext cx="896937" cy="37941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43" name="Line 39"/>
          <p:cNvSpPr>
            <a:spLocks noChangeShapeType="1"/>
          </p:cNvSpPr>
          <p:nvPr/>
        </p:nvSpPr>
        <p:spPr bwMode="auto">
          <a:xfrm>
            <a:off x="2571750" y="3962400"/>
            <a:ext cx="1588" cy="61912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5" name="Group 40"/>
          <p:cNvGrpSpPr>
            <a:grpSpLocks/>
          </p:cNvGrpSpPr>
          <p:nvPr/>
        </p:nvGrpSpPr>
        <p:grpSpPr bwMode="auto">
          <a:xfrm>
            <a:off x="1066800" y="2133600"/>
            <a:ext cx="2667000" cy="3352800"/>
            <a:chOff x="3504" y="1296"/>
            <a:chExt cx="1680" cy="2112"/>
          </a:xfrm>
        </p:grpSpPr>
        <p:sp>
          <p:nvSpPr>
            <p:cNvPr id="38979" name="Freeform 41"/>
            <p:cNvSpPr>
              <a:spLocks/>
            </p:cNvSpPr>
            <p:nvPr/>
          </p:nvSpPr>
          <p:spPr bwMode="auto">
            <a:xfrm>
              <a:off x="3504" y="1296"/>
              <a:ext cx="1680" cy="2112"/>
            </a:xfrm>
            <a:custGeom>
              <a:avLst/>
              <a:gdLst>
                <a:gd name="T0" fmla="*/ 672 w 1680"/>
                <a:gd name="T1" fmla="*/ 0 h 2112"/>
                <a:gd name="T2" fmla="*/ 0 w 1680"/>
                <a:gd name="T3" fmla="*/ 384 h 2112"/>
                <a:gd name="T4" fmla="*/ 816 w 1680"/>
                <a:gd name="T5" fmla="*/ 864 h 2112"/>
                <a:gd name="T6" fmla="*/ 816 w 1680"/>
                <a:gd name="T7" fmla="*/ 1728 h 2112"/>
                <a:gd name="T8" fmla="*/ 1680 w 1680"/>
                <a:gd name="T9" fmla="*/ 2112 h 2112"/>
                <a:gd name="T10" fmla="*/ 0 60000 65536"/>
                <a:gd name="T11" fmla="*/ 0 60000 65536"/>
                <a:gd name="T12" fmla="*/ 0 60000 65536"/>
                <a:gd name="T13" fmla="*/ 0 60000 65536"/>
                <a:gd name="T14" fmla="*/ 0 60000 65536"/>
                <a:gd name="T15" fmla="*/ 0 w 1680"/>
                <a:gd name="T16" fmla="*/ 0 h 2112"/>
                <a:gd name="T17" fmla="*/ 1680 w 1680"/>
                <a:gd name="T18" fmla="*/ 2112 h 2112"/>
              </a:gdLst>
              <a:ahLst/>
              <a:cxnLst>
                <a:cxn ang="T10">
                  <a:pos x="T0" y="T1"/>
                </a:cxn>
                <a:cxn ang="T11">
                  <a:pos x="T2" y="T3"/>
                </a:cxn>
                <a:cxn ang="T12">
                  <a:pos x="T4" y="T5"/>
                </a:cxn>
                <a:cxn ang="T13">
                  <a:pos x="T6" y="T7"/>
                </a:cxn>
                <a:cxn ang="T14">
                  <a:pos x="T8" y="T9"/>
                </a:cxn>
              </a:cxnLst>
              <a:rect l="T15" t="T16" r="T17" b="T18"/>
              <a:pathLst>
                <a:path w="1680" h="2112">
                  <a:moveTo>
                    <a:pt x="672" y="0"/>
                  </a:moveTo>
                  <a:lnTo>
                    <a:pt x="0" y="384"/>
                  </a:lnTo>
                  <a:lnTo>
                    <a:pt x="816" y="864"/>
                  </a:lnTo>
                  <a:lnTo>
                    <a:pt x="816" y="1728"/>
                  </a:lnTo>
                  <a:lnTo>
                    <a:pt x="1680" y="2112"/>
                  </a:lnTo>
                </a:path>
              </a:pathLst>
            </a:custGeom>
            <a:noFill/>
            <a:ln w="57150">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80" name="Line 42"/>
            <p:cNvSpPr>
              <a:spLocks noChangeShapeType="1"/>
            </p:cNvSpPr>
            <p:nvPr/>
          </p:nvSpPr>
          <p:spPr bwMode="auto">
            <a:xfrm>
              <a:off x="3504" y="1728"/>
              <a:ext cx="0" cy="1536"/>
            </a:xfrm>
            <a:prstGeom prst="line">
              <a:avLst/>
            </a:prstGeom>
            <a:noFill/>
            <a:ln w="57150">
              <a:solidFill>
                <a:srgbClr val="FF0000">
                  <a:alpha val="50195"/>
                </a:srgbClr>
              </a:solidFill>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grpSp>
      <p:grpSp>
        <p:nvGrpSpPr>
          <p:cNvPr id="6" name="Group 43"/>
          <p:cNvGrpSpPr>
            <a:grpSpLocks/>
          </p:cNvGrpSpPr>
          <p:nvPr/>
        </p:nvGrpSpPr>
        <p:grpSpPr bwMode="auto">
          <a:xfrm flipH="1">
            <a:off x="1219200" y="2133600"/>
            <a:ext cx="2667000" cy="3352800"/>
            <a:chOff x="3504" y="1296"/>
            <a:chExt cx="1680" cy="2112"/>
          </a:xfrm>
        </p:grpSpPr>
        <p:sp>
          <p:nvSpPr>
            <p:cNvPr id="38977" name="Freeform 44"/>
            <p:cNvSpPr>
              <a:spLocks/>
            </p:cNvSpPr>
            <p:nvPr/>
          </p:nvSpPr>
          <p:spPr bwMode="auto">
            <a:xfrm>
              <a:off x="3504" y="1296"/>
              <a:ext cx="1680" cy="2112"/>
            </a:xfrm>
            <a:custGeom>
              <a:avLst/>
              <a:gdLst>
                <a:gd name="T0" fmla="*/ 672 w 1680"/>
                <a:gd name="T1" fmla="*/ 0 h 2112"/>
                <a:gd name="T2" fmla="*/ 0 w 1680"/>
                <a:gd name="T3" fmla="*/ 384 h 2112"/>
                <a:gd name="T4" fmla="*/ 816 w 1680"/>
                <a:gd name="T5" fmla="*/ 864 h 2112"/>
                <a:gd name="T6" fmla="*/ 816 w 1680"/>
                <a:gd name="T7" fmla="*/ 1728 h 2112"/>
                <a:gd name="T8" fmla="*/ 1680 w 1680"/>
                <a:gd name="T9" fmla="*/ 2112 h 2112"/>
                <a:gd name="T10" fmla="*/ 0 60000 65536"/>
                <a:gd name="T11" fmla="*/ 0 60000 65536"/>
                <a:gd name="T12" fmla="*/ 0 60000 65536"/>
                <a:gd name="T13" fmla="*/ 0 60000 65536"/>
                <a:gd name="T14" fmla="*/ 0 60000 65536"/>
                <a:gd name="T15" fmla="*/ 0 w 1680"/>
                <a:gd name="T16" fmla="*/ 0 h 2112"/>
                <a:gd name="T17" fmla="*/ 1680 w 1680"/>
                <a:gd name="T18" fmla="*/ 2112 h 2112"/>
              </a:gdLst>
              <a:ahLst/>
              <a:cxnLst>
                <a:cxn ang="T10">
                  <a:pos x="T0" y="T1"/>
                </a:cxn>
                <a:cxn ang="T11">
                  <a:pos x="T2" y="T3"/>
                </a:cxn>
                <a:cxn ang="T12">
                  <a:pos x="T4" y="T5"/>
                </a:cxn>
                <a:cxn ang="T13">
                  <a:pos x="T6" y="T7"/>
                </a:cxn>
                <a:cxn ang="T14">
                  <a:pos x="T8" y="T9"/>
                </a:cxn>
              </a:cxnLst>
              <a:rect l="T15" t="T16" r="T17" b="T18"/>
              <a:pathLst>
                <a:path w="1680" h="2112">
                  <a:moveTo>
                    <a:pt x="672" y="0"/>
                  </a:moveTo>
                  <a:lnTo>
                    <a:pt x="0" y="384"/>
                  </a:lnTo>
                  <a:lnTo>
                    <a:pt x="816" y="864"/>
                  </a:lnTo>
                  <a:lnTo>
                    <a:pt x="816" y="1728"/>
                  </a:lnTo>
                  <a:lnTo>
                    <a:pt x="1680" y="2112"/>
                  </a:lnTo>
                </a:path>
              </a:pathLst>
            </a:custGeom>
            <a:noFill/>
            <a:ln w="57150">
              <a:solidFill>
                <a:srgbClr val="0000CC">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78" name="Line 45"/>
            <p:cNvSpPr>
              <a:spLocks noChangeShapeType="1"/>
            </p:cNvSpPr>
            <p:nvPr/>
          </p:nvSpPr>
          <p:spPr bwMode="auto">
            <a:xfrm>
              <a:off x="3504" y="1728"/>
              <a:ext cx="0" cy="1536"/>
            </a:xfrm>
            <a:prstGeom prst="line">
              <a:avLst/>
            </a:prstGeom>
            <a:noFill/>
            <a:ln w="57150">
              <a:solidFill>
                <a:srgbClr val="0000CC">
                  <a:alpha val="50195"/>
                </a:srgbClr>
              </a:solidFill>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grpSp>
      <p:sp>
        <p:nvSpPr>
          <p:cNvPr id="38946" name="Oval 54"/>
          <p:cNvSpPr>
            <a:spLocks noChangeArrowheads="1"/>
          </p:cNvSpPr>
          <p:nvPr/>
        </p:nvSpPr>
        <p:spPr bwMode="auto">
          <a:xfrm>
            <a:off x="5257800" y="5219700"/>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47" name="Rectangle 55"/>
          <p:cNvSpPr>
            <a:spLocks noChangeArrowheads="1"/>
          </p:cNvSpPr>
          <p:nvPr/>
        </p:nvSpPr>
        <p:spPr bwMode="auto">
          <a:xfrm>
            <a:off x="5346700" y="5302250"/>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Y</a:t>
            </a:r>
            <a:endParaRPr lang="en-US" altLang="zh-TW" sz="3600" b="1">
              <a:ea typeface="新細明體" panose="02020500000000000000" pitchFamily="18" charset="-120"/>
            </a:endParaRPr>
          </a:p>
        </p:txBody>
      </p:sp>
      <p:sp>
        <p:nvSpPr>
          <p:cNvPr id="38948" name="Oval 56"/>
          <p:cNvSpPr>
            <a:spLocks noChangeArrowheads="1"/>
          </p:cNvSpPr>
          <p:nvPr/>
        </p:nvSpPr>
        <p:spPr bwMode="auto">
          <a:xfrm>
            <a:off x="8093075" y="5219700"/>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49" name="Rectangle 57"/>
          <p:cNvSpPr>
            <a:spLocks noChangeArrowheads="1"/>
          </p:cNvSpPr>
          <p:nvPr/>
        </p:nvSpPr>
        <p:spPr bwMode="auto">
          <a:xfrm>
            <a:off x="8178800" y="5302250"/>
            <a:ext cx="268288"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Z</a:t>
            </a:r>
            <a:endParaRPr lang="en-US" altLang="zh-TW" sz="3600" b="1">
              <a:ea typeface="新細明體" panose="02020500000000000000" pitchFamily="18" charset="-120"/>
            </a:endParaRPr>
          </a:p>
        </p:txBody>
      </p:sp>
      <p:sp>
        <p:nvSpPr>
          <p:cNvPr id="38950" name="Line 69"/>
          <p:cNvSpPr>
            <a:spLocks noChangeShapeType="1"/>
          </p:cNvSpPr>
          <p:nvPr/>
        </p:nvSpPr>
        <p:spPr bwMode="auto">
          <a:xfrm flipH="1">
            <a:off x="5699125" y="2139950"/>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51" name="Oval 70"/>
          <p:cNvSpPr>
            <a:spLocks noChangeArrowheads="1"/>
          </p:cNvSpPr>
          <p:nvPr/>
        </p:nvSpPr>
        <p:spPr bwMode="auto">
          <a:xfrm>
            <a:off x="5257800" y="2536825"/>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52" name="Rectangle 71"/>
          <p:cNvSpPr>
            <a:spLocks noChangeArrowheads="1"/>
          </p:cNvSpPr>
          <p:nvPr/>
        </p:nvSpPr>
        <p:spPr bwMode="auto">
          <a:xfrm>
            <a:off x="5346700" y="2619375"/>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T</a:t>
            </a:r>
            <a:endParaRPr lang="en-US" altLang="zh-TW" sz="3600">
              <a:ea typeface="新細明體" panose="02020500000000000000" pitchFamily="18" charset="-120"/>
            </a:endParaRPr>
          </a:p>
        </p:txBody>
      </p:sp>
      <p:sp>
        <p:nvSpPr>
          <p:cNvPr id="38953" name="Oval 72"/>
          <p:cNvSpPr>
            <a:spLocks noChangeArrowheads="1"/>
          </p:cNvSpPr>
          <p:nvPr/>
        </p:nvSpPr>
        <p:spPr bwMode="auto">
          <a:xfrm>
            <a:off x="8093075" y="2536825"/>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54" name="Rectangle 73"/>
          <p:cNvSpPr>
            <a:spLocks noChangeArrowheads="1"/>
          </p:cNvSpPr>
          <p:nvPr/>
        </p:nvSpPr>
        <p:spPr bwMode="auto">
          <a:xfrm>
            <a:off x="8178800" y="2619375"/>
            <a:ext cx="268288"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U</a:t>
            </a:r>
            <a:endParaRPr lang="en-US" altLang="zh-TW" sz="3600">
              <a:ea typeface="新細明體" panose="02020500000000000000" pitchFamily="18" charset="-120"/>
            </a:endParaRPr>
          </a:p>
        </p:txBody>
      </p:sp>
      <p:sp>
        <p:nvSpPr>
          <p:cNvPr id="38955" name="Oval 74"/>
          <p:cNvSpPr>
            <a:spLocks noChangeArrowheads="1"/>
          </p:cNvSpPr>
          <p:nvPr/>
        </p:nvSpPr>
        <p:spPr bwMode="auto">
          <a:xfrm>
            <a:off x="6673850" y="3362325"/>
            <a:ext cx="444500"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56" name="Rectangle 75"/>
          <p:cNvSpPr>
            <a:spLocks noChangeArrowheads="1"/>
          </p:cNvSpPr>
          <p:nvPr/>
        </p:nvSpPr>
        <p:spPr bwMode="auto">
          <a:xfrm>
            <a:off x="6762750" y="3444875"/>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W</a:t>
            </a:r>
            <a:endParaRPr lang="en-US" altLang="zh-TW" sz="3600">
              <a:ea typeface="新細明體" panose="02020500000000000000" pitchFamily="18" charset="-120"/>
            </a:endParaRPr>
          </a:p>
        </p:txBody>
      </p:sp>
      <p:sp>
        <p:nvSpPr>
          <p:cNvPr id="38957" name="Line 76"/>
          <p:cNvSpPr>
            <a:spLocks noChangeShapeType="1"/>
          </p:cNvSpPr>
          <p:nvPr/>
        </p:nvSpPr>
        <p:spPr bwMode="auto">
          <a:xfrm>
            <a:off x="6896100" y="3941763"/>
            <a:ext cx="0" cy="620712"/>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58" name="Oval 77"/>
          <p:cNvSpPr>
            <a:spLocks noChangeArrowheads="1"/>
          </p:cNvSpPr>
          <p:nvPr/>
        </p:nvSpPr>
        <p:spPr bwMode="auto">
          <a:xfrm>
            <a:off x="6662738" y="4635500"/>
            <a:ext cx="442912" cy="4968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8959" name="Rectangle 78"/>
          <p:cNvSpPr>
            <a:spLocks noChangeArrowheads="1"/>
          </p:cNvSpPr>
          <p:nvPr/>
        </p:nvSpPr>
        <p:spPr bwMode="auto">
          <a:xfrm>
            <a:off x="6751638" y="4719638"/>
            <a:ext cx="265112" cy="30956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X</a:t>
            </a:r>
            <a:endParaRPr lang="en-US" altLang="zh-TW" sz="3600">
              <a:ea typeface="新細明體" panose="02020500000000000000" pitchFamily="18" charset="-120"/>
            </a:endParaRPr>
          </a:p>
        </p:txBody>
      </p:sp>
      <p:grpSp>
        <p:nvGrpSpPr>
          <p:cNvPr id="7" name="Group 95"/>
          <p:cNvGrpSpPr>
            <a:grpSpLocks/>
          </p:cNvGrpSpPr>
          <p:nvPr/>
        </p:nvGrpSpPr>
        <p:grpSpPr bwMode="auto">
          <a:xfrm>
            <a:off x="5486400" y="1957388"/>
            <a:ext cx="2773363" cy="2352675"/>
            <a:chOff x="3504" y="1233"/>
            <a:chExt cx="1747" cy="1482"/>
          </a:xfrm>
        </p:grpSpPr>
        <p:sp>
          <p:nvSpPr>
            <p:cNvPr id="38970" name="Rectangle 79"/>
            <p:cNvSpPr>
              <a:spLocks noChangeArrowheads="1"/>
            </p:cNvSpPr>
            <p:nvPr/>
          </p:nvSpPr>
          <p:spPr bwMode="auto">
            <a:xfrm>
              <a:off x="3794" y="1233"/>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8971" name="Rectangle 80"/>
            <p:cNvSpPr>
              <a:spLocks noChangeArrowheads="1"/>
            </p:cNvSpPr>
            <p:nvPr/>
          </p:nvSpPr>
          <p:spPr bwMode="auto">
            <a:xfrm>
              <a:off x="4783" y="1270"/>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grpSp>
          <p:nvGrpSpPr>
            <p:cNvPr id="38972" name="Group 81"/>
            <p:cNvGrpSpPr>
              <a:grpSpLocks/>
            </p:cNvGrpSpPr>
            <p:nvPr/>
          </p:nvGrpSpPr>
          <p:grpSpPr bwMode="auto">
            <a:xfrm>
              <a:off x="3504" y="1796"/>
              <a:ext cx="1747" cy="919"/>
              <a:chOff x="3648" y="1796"/>
              <a:chExt cx="1747" cy="919"/>
            </a:xfrm>
          </p:grpSpPr>
          <p:sp>
            <p:nvSpPr>
              <p:cNvPr id="38973" name="Rectangle 82"/>
              <p:cNvSpPr>
                <a:spLocks noChangeArrowheads="1"/>
              </p:cNvSpPr>
              <p:nvPr/>
            </p:nvSpPr>
            <p:spPr bwMode="auto">
              <a:xfrm>
                <a:off x="4015" y="1796"/>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8974" name="Rectangle 83"/>
              <p:cNvSpPr>
                <a:spLocks noChangeArrowheads="1"/>
              </p:cNvSpPr>
              <p:nvPr/>
            </p:nvSpPr>
            <p:spPr bwMode="auto">
              <a:xfrm>
                <a:off x="3648" y="2485"/>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8975" name="Rectangle 84"/>
              <p:cNvSpPr>
                <a:spLocks noChangeArrowheads="1"/>
              </p:cNvSpPr>
              <p:nvPr/>
            </p:nvSpPr>
            <p:spPr bwMode="auto">
              <a:xfrm>
                <a:off x="4824" y="1807"/>
                <a:ext cx="234"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sp>
            <p:nvSpPr>
              <p:cNvPr id="38976" name="Rectangle 85"/>
              <p:cNvSpPr>
                <a:spLocks noChangeArrowheads="1"/>
              </p:cNvSpPr>
              <p:nvPr/>
            </p:nvSpPr>
            <p:spPr bwMode="auto">
              <a:xfrm>
                <a:off x="5161" y="2519"/>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grpSp>
      </p:grpSp>
      <p:sp>
        <p:nvSpPr>
          <p:cNvPr id="38961" name="Rectangle 86"/>
          <p:cNvSpPr>
            <a:spLocks noChangeArrowheads="1"/>
          </p:cNvSpPr>
          <p:nvPr/>
        </p:nvSpPr>
        <p:spPr bwMode="auto">
          <a:xfrm>
            <a:off x="6710363" y="1828800"/>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38962" name="Line 87"/>
          <p:cNvSpPr>
            <a:spLocks noChangeShapeType="1"/>
          </p:cNvSpPr>
          <p:nvPr/>
        </p:nvSpPr>
        <p:spPr bwMode="auto">
          <a:xfrm>
            <a:off x="5462588" y="3108325"/>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63" name="Line 88"/>
          <p:cNvSpPr>
            <a:spLocks noChangeShapeType="1"/>
          </p:cNvSpPr>
          <p:nvPr/>
        </p:nvSpPr>
        <p:spPr bwMode="auto">
          <a:xfrm>
            <a:off x="5789613" y="2949575"/>
            <a:ext cx="884237" cy="51593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64" name="Line 89"/>
          <p:cNvSpPr>
            <a:spLocks noChangeShapeType="1"/>
          </p:cNvSpPr>
          <p:nvPr/>
        </p:nvSpPr>
        <p:spPr bwMode="auto">
          <a:xfrm>
            <a:off x="7113588" y="5013325"/>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65" name="Line 90"/>
          <p:cNvSpPr>
            <a:spLocks noChangeShapeType="1"/>
          </p:cNvSpPr>
          <p:nvPr/>
        </p:nvSpPr>
        <p:spPr bwMode="auto">
          <a:xfrm>
            <a:off x="8297863" y="3108325"/>
            <a:ext cx="0"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66" name="Line 91"/>
          <p:cNvSpPr>
            <a:spLocks noChangeShapeType="1"/>
          </p:cNvSpPr>
          <p:nvPr/>
        </p:nvSpPr>
        <p:spPr bwMode="auto">
          <a:xfrm flipH="1">
            <a:off x="7124700" y="2951163"/>
            <a:ext cx="968375" cy="5476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67" name="Line 92"/>
          <p:cNvSpPr>
            <a:spLocks noChangeShapeType="1"/>
          </p:cNvSpPr>
          <p:nvPr/>
        </p:nvSpPr>
        <p:spPr bwMode="auto">
          <a:xfrm>
            <a:off x="7207250" y="2124075"/>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68" name="Line 93"/>
          <p:cNvSpPr>
            <a:spLocks noChangeShapeType="1"/>
          </p:cNvSpPr>
          <p:nvPr/>
        </p:nvSpPr>
        <p:spPr bwMode="auto">
          <a:xfrm flipH="1">
            <a:off x="5738813" y="5002213"/>
            <a:ext cx="896937" cy="37941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494" name="Text Box 94"/>
          <p:cNvSpPr txBox="1">
            <a:spLocks noChangeArrowheads="1"/>
          </p:cNvSpPr>
          <p:nvPr/>
        </p:nvSpPr>
        <p:spPr bwMode="auto">
          <a:xfrm>
            <a:off x="6172200" y="4033838"/>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800">
                <a:solidFill>
                  <a:srgbClr val="3333FF"/>
                </a:solidFill>
                <a:ea typeface="新細明體" panose="02020500000000000000" pitchFamily="18" charset="-120"/>
              </a:rPr>
              <a:t>       </a:t>
            </a:r>
            <a:r>
              <a:rPr lang="en-US" altLang="zh-CN" sz="1800">
                <a:solidFill>
                  <a:srgbClr val="3333FF"/>
                </a:solidFill>
                <a:ea typeface="SimSun" panose="02010600030101010101" pitchFamily="2" charset="-122"/>
              </a:rPr>
              <a:t>    </a:t>
            </a:r>
            <a:r>
              <a:rPr lang="en-US" altLang="zh-CN" b="1">
                <a:solidFill>
                  <a:srgbClr val="3333FF"/>
                </a:solidFill>
                <a:ea typeface="SimSun" panose="02010600030101010101" pitchFamily="2" charset="-122"/>
              </a:rPr>
              <a:t>?</a:t>
            </a:r>
            <a:endParaRPr lang="en-US" altLang="zh-TW" b="1">
              <a:solidFill>
                <a:srgbClr val="3333FF"/>
              </a:solidFill>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000"/>
                                        <p:tgtEl>
                                          <p:spTgt spid="4"/>
                                        </p:tgtEl>
                                      </p:cBhvr>
                                    </p:animEffect>
                                  </p:childTnLst>
                                </p:cTn>
                              </p:par>
                            </p:childTnLst>
                          </p:cTn>
                        </p:par>
                        <p:par>
                          <p:cTn id="11" fill="hold" nodeType="afterGroup">
                            <p:stCondLst>
                              <p:cond delay="20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nodeType="afterGroup">
                            <p:stCondLst>
                              <p:cond delay="2500"/>
                            </p:stCondLst>
                            <p:childTnLst>
                              <p:par>
                                <p:cTn id="19" presetID="1" presetClass="entr" presetSubtype="0" fill="hold" nodeType="afterEffect">
                                  <p:stCondLst>
                                    <p:cond delay="300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nodeType="afterGroup">
                            <p:stCondLst>
                              <p:cond delay="5500"/>
                            </p:stCondLst>
                            <p:childTnLst>
                              <p:par>
                                <p:cTn id="22" presetID="1" presetClass="entr" presetSubtype="0" fill="hold" grpId="0" nodeType="afterEffect">
                                  <p:stCondLst>
                                    <p:cond delay="0"/>
                                  </p:stCondLst>
                                  <p:childTnLst>
                                    <p:set>
                                      <p:cBhvr>
                                        <p:cTn id="23" dur="1" fill="hold">
                                          <p:stCondLst>
                                            <p:cond delay="0"/>
                                          </p:stCondLst>
                                        </p:cTn>
                                        <p:tgtEl>
                                          <p:spTgt spid="102494"/>
                                        </p:tgtEl>
                                        <p:attrNameLst>
                                          <p:attrName>style.visibility</p:attrName>
                                        </p:attrNameLst>
                                      </p:cBhvr>
                                      <p:to>
                                        <p:strVal val="visible"/>
                                      </p:to>
                                    </p:set>
                                  </p:childTnLst>
                                </p:cTn>
                              </p:par>
                              <p:par>
                                <p:cTn id="24" presetID="6" presetClass="emph" presetSubtype="0" fill="hold" grpId="1" nodeType="withEffect">
                                  <p:stCondLst>
                                    <p:cond delay="0"/>
                                  </p:stCondLst>
                                  <p:childTnLst>
                                    <p:animScale>
                                      <p:cBhvr>
                                        <p:cTn id="25" dur="2000" fill="hold"/>
                                        <p:tgtEl>
                                          <p:spTgt spid="1024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4" grpId="0"/>
      <p:bldP spid="10249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ED87473F-B8A8-4BE4-B578-2EA9B41615C4}"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39939"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3994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DAAD042F-8E0B-4CBD-B9E6-C3628D9F8193}" type="slidenum">
              <a:rPr lang="zh-TW" altLang="en-US" sz="1400"/>
              <a:pPr eaLnBrk="1" hangingPunct="1"/>
              <a:t>6</a:t>
            </a:fld>
            <a:endParaRPr lang="en-US" altLang="zh-TW" sz="1400"/>
          </a:p>
        </p:txBody>
      </p:sp>
      <p:sp>
        <p:nvSpPr>
          <p:cNvPr id="39941" name="Rectangle 2"/>
          <p:cNvSpPr>
            <a:spLocks noGrp="1" noChangeArrowheads="1"/>
          </p:cNvSpPr>
          <p:nvPr>
            <p:ph type="title"/>
          </p:nvPr>
        </p:nvSpPr>
        <p:spPr>
          <a:xfrm>
            <a:off x="457200" y="274638"/>
            <a:ext cx="8229600" cy="1020762"/>
          </a:xfrm>
        </p:spPr>
        <p:txBody>
          <a:bodyPr/>
          <a:lstStyle/>
          <a:p>
            <a:pPr eaLnBrk="1" hangingPunct="1"/>
            <a:r>
              <a:rPr lang="en-US" altLang="zh-TW" sz="3600" smtClean="0">
                <a:solidFill>
                  <a:schemeClr val="tx1"/>
                </a:solidFill>
                <a:ea typeface="新細明體" panose="02020500000000000000" pitchFamily="18" charset="-120"/>
              </a:rPr>
              <a:t>Coding</a:t>
            </a:r>
            <a:r>
              <a:rPr lang="en-US" altLang="zh-TW" sz="3600" smtClean="0">
                <a:solidFill>
                  <a:schemeClr val="accent2"/>
                </a:solidFill>
                <a:ea typeface="新細明體" panose="02020500000000000000" pitchFamily="18" charset="-120"/>
              </a:rPr>
              <a:t> betters store-and-forward.</a:t>
            </a:r>
          </a:p>
        </p:txBody>
      </p:sp>
      <p:sp>
        <p:nvSpPr>
          <p:cNvPr id="57347" name="Text Box 3"/>
          <p:cNvSpPr txBox="1">
            <a:spLocks noChangeArrowheads="1"/>
          </p:cNvSpPr>
          <p:nvPr/>
        </p:nvSpPr>
        <p:spPr bwMode="auto">
          <a:xfrm>
            <a:off x="228600" y="1905000"/>
            <a:ext cx="4876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This is no longer store-and-forward. </a:t>
            </a:r>
          </a:p>
          <a:p>
            <a:pPr eaLnBrk="1" hangingPunct="1">
              <a:spcBef>
                <a:spcPct val="0"/>
              </a:spcBef>
            </a:pPr>
            <a:endParaRPr lang="en-US" altLang="zh-TW" sz="800">
              <a:latin typeface="Times New Roman" panose="02020603050405020304" pitchFamily="18" charset="0"/>
              <a:ea typeface="新細明體" panose="02020500000000000000" pitchFamily="18" charset="-120"/>
              <a:sym typeface="Symbol" panose="05050102010706020507" pitchFamily="18" charset="2"/>
            </a:endParaRP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Node W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encodes</a:t>
            </a:r>
            <a:r>
              <a:rPr lang="en-US" altLang="zh-TW" sz="2400">
                <a:latin typeface="Times New Roman" panose="02020603050405020304" pitchFamily="18" charset="0"/>
                <a:ea typeface="新細明體" panose="02020500000000000000" pitchFamily="18" charset="-120"/>
                <a:sym typeface="Symbol" panose="05050102010706020507" pitchFamily="18" charset="2"/>
              </a:rPr>
              <a:t> by the </a:t>
            </a:r>
            <a:r>
              <a:rPr lang="en-US" altLang="zh-TW" sz="2400">
                <a:solidFill>
                  <a:schemeClr val="accent2"/>
                </a:solidFill>
                <a:latin typeface="Times New Roman" panose="02020603050405020304" pitchFamily="18" charset="0"/>
                <a:ea typeface="新細明體" panose="02020500000000000000" pitchFamily="18" charset="-120"/>
                <a:sym typeface="Symbol" panose="05050102010706020507" pitchFamily="18" charset="2"/>
              </a:rPr>
              <a:t>linear</a:t>
            </a:r>
            <a:r>
              <a:rPr lang="en-US" altLang="zh-TW" sz="2400">
                <a:latin typeface="Times New Roman" panose="02020603050405020304" pitchFamily="18" charset="0"/>
                <a:ea typeface="新細明體" panose="02020500000000000000" pitchFamily="18" charset="-120"/>
                <a:sym typeface="Symbol" panose="05050102010706020507" pitchFamily="18" charset="2"/>
              </a:rPr>
              <a:t> mapping: </a:t>
            </a:r>
            <a:r>
              <a:rPr lang="en-US" altLang="zh-TW" sz="2400">
                <a:latin typeface="Times New Roman" panose="02020603050405020304" pitchFamily="18" charset="0"/>
                <a:ea typeface="新細明體" panose="02020500000000000000" pitchFamily="18" charset="-120"/>
              </a:rPr>
              <a:t>(</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TW" sz="2400">
                <a:latin typeface="Times New Roman" panose="02020603050405020304" pitchFamily="18" charset="0"/>
                <a:ea typeface="新細明體" panose="02020500000000000000" pitchFamily="18" charset="-120"/>
              </a:rPr>
              <a:t>) </a:t>
            </a:r>
            <a:r>
              <a:rPr lang="en-US" altLang="zh-TW" sz="2400">
                <a:latin typeface="Times New Roman" panose="02020603050405020304" pitchFamily="18" charset="0"/>
                <a:ea typeface="新細明體" panose="02020500000000000000" pitchFamily="18" charset="-120"/>
                <a:sym typeface="Wingdings" panose="05000000000000000000" pitchFamily="2"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1</a:t>
            </a:r>
            <a:r>
              <a:rPr lang="en-US" altLang="zh-CN" sz="2400">
                <a:latin typeface="Times New Roman" panose="02020603050405020304" pitchFamily="18" charset="0"/>
                <a:ea typeface="SimSun" panose="02010600030101010101" pitchFamily="2" charset="-122"/>
                <a:sym typeface="Symbol" panose="05050102010706020507" pitchFamily="18" charset="2"/>
              </a:rPr>
              <a:t> </a:t>
            </a:r>
            <a:r>
              <a:rPr lang="en-US" altLang="zh-CN" sz="2400">
                <a:latin typeface="Times New Roman" panose="02020603050405020304" pitchFamily="18" charset="0"/>
                <a:ea typeface="SimSun" panose="02010600030101010101" pitchFamily="2" charset="-122"/>
              </a:rPr>
              <a:t>b</a:t>
            </a:r>
            <a:r>
              <a:rPr lang="en-US" altLang="zh-CN" sz="2400" baseline="-25000">
                <a:latin typeface="Times New Roman" panose="02020603050405020304" pitchFamily="18" charset="0"/>
                <a:ea typeface="SimSun" panose="02010600030101010101" pitchFamily="2" charset="-122"/>
              </a:rPr>
              <a:t>2</a:t>
            </a:r>
            <a:r>
              <a:rPr lang="en-US" altLang="zh-CN" sz="2400">
                <a:latin typeface="Times New Roman" panose="02020603050405020304" pitchFamily="18" charset="0"/>
                <a:ea typeface="SimSun" panose="02010600030101010101" pitchFamily="2" charset="-122"/>
              </a:rPr>
              <a:t> </a:t>
            </a:r>
            <a:endParaRPr lang="en-US" altLang="zh-TW" sz="2400">
              <a:latin typeface="Times New Roman" panose="02020603050405020304" pitchFamily="18" charset="0"/>
              <a:ea typeface="新細明體" panose="02020500000000000000" pitchFamily="18" charset="-120"/>
            </a:endParaRPr>
          </a:p>
          <a:p>
            <a:pPr eaLnBrk="1" hangingPunct="1">
              <a:spcBef>
                <a:spcPct val="0"/>
              </a:spcBef>
            </a:pPr>
            <a:endParaRPr lang="en-US" altLang="zh-TW" sz="800">
              <a:latin typeface="Times New Roman" panose="02020603050405020304" pitchFamily="18" charset="0"/>
              <a:ea typeface="新細明體" panose="02020500000000000000" pitchFamily="18" charset="-120"/>
              <a:sym typeface="Symbol" panose="05050102010706020507" pitchFamily="18" charset="2"/>
            </a:endParaRP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Nodes Y and Z decode.</a:t>
            </a:r>
          </a:p>
          <a:p>
            <a:pPr eaLnBrk="1" hangingPunct="1">
              <a:spcBef>
                <a:spcPct val="0"/>
              </a:spcBef>
            </a:pPr>
            <a:endParaRPr lang="en-US" altLang="zh-TW" sz="2400">
              <a:latin typeface="Times New Roman" panose="02020603050405020304" pitchFamily="18" charset="0"/>
              <a:ea typeface="新細明體" panose="02020500000000000000" pitchFamily="18" charset="-120"/>
              <a:sym typeface="Symbol" panose="05050102010706020507" pitchFamily="18" charset="2"/>
            </a:endParaRPr>
          </a:p>
          <a:p>
            <a:pPr eaLnBrk="1" hangingPunct="1">
              <a:spcBef>
                <a:spcPct val="0"/>
              </a:spcBef>
            </a:pPr>
            <a:r>
              <a:rPr lang="en-US" altLang="zh-TW" sz="2400">
                <a:latin typeface="Times New Roman" panose="02020603050405020304" pitchFamily="18" charset="0"/>
                <a:ea typeface="新細明體" panose="02020500000000000000" pitchFamily="18" charset="-120"/>
                <a:sym typeface="Symbol" panose="05050102010706020507" pitchFamily="18" charset="2"/>
              </a:rPr>
              <a:t>Benefits of network coding:</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 Maximal bit rate</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 Minimal latency </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 Minimal energy consumption </a:t>
            </a:r>
          </a:p>
          <a:p>
            <a:pPr eaLnBrk="1" hangingPunct="1">
              <a:spcBef>
                <a:spcPct val="0"/>
              </a:spcBef>
              <a:buFontTx/>
              <a:buChar char="•"/>
            </a:pPr>
            <a:r>
              <a:rPr lang="en-US" altLang="zh-TW" sz="2400">
                <a:latin typeface="Times New Roman" panose="02020603050405020304" pitchFamily="18" charset="0"/>
                <a:ea typeface="新細明體" panose="02020500000000000000" pitchFamily="18" charset="-120"/>
              </a:rPr>
              <a:t> …</a:t>
            </a:r>
          </a:p>
        </p:txBody>
      </p:sp>
      <p:sp>
        <p:nvSpPr>
          <p:cNvPr id="57377" name="Text Box 33"/>
          <p:cNvSpPr txBox="1">
            <a:spLocks noChangeArrowheads="1"/>
          </p:cNvSpPr>
          <p:nvPr/>
        </p:nvSpPr>
        <p:spPr bwMode="auto">
          <a:xfrm>
            <a:off x="5943600" y="4125913"/>
            <a:ext cx="22098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600">
                <a:ea typeface="新細明體" panose="02020500000000000000" pitchFamily="18" charset="-120"/>
              </a:rPr>
              <a:t>                </a:t>
            </a:r>
            <a:r>
              <a:rPr lang="en-US" altLang="zh-CN" sz="1600">
                <a:solidFill>
                  <a:srgbClr val="3333FF"/>
                </a:solidFill>
                <a:ea typeface="SimSun" panose="02010600030101010101" pitchFamily="2" charset="-122"/>
              </a:rPr>
              <a:t>b</a:t>
            </a:r>
            <a:r>
              <a:rPr lang="en-US" altLang="zh-CN" sz="1600" baseline="-25000">
                <a:solidFill>
                  <a:srgbClr val="3333FF"/>
                </a:solidFill>
                <a:ea typeface="SimSun" panose="02010600030101010101" pitchFamily="2" charset="-122"/>
              </a:rPr>
              <a:t>1</a:t>
            </a:r>
            <a:r>
              <a:rPr lang="en-US" altLang="zh-CN" sz="1600">
                <a:solidFill>
                  <a:srgbClr val="3333FF"/>
                </a:solidFill>
                <a:ea typeface="SimSun" panose="02010600030101010101" pitchFamily="2" charset="-122"/>
                <a:sym typeface="Symbol" panose="05050102010706020507" pitchFamily="18" charset="2"/>
              </a:rPr>
              <a:t> </a:t>
            </a:r>
            <a:r>
              <a:rPr lang="en-US" altLang="zh-CN" sz="1600">
                <a:solidFill>
                  <a:srgbClr val="3333FF"/>
                </a:solidFill>
                <a:ea typeface="SimSun" panose="02010600030101010101" pitchFamily="2" charset="-122"/>
              </a:rPr>
              <a:t>b</a:t>
            </a:r>
            <a:r>
              <a:rPr lang="en-US" altLang="zh-CN" sz="1600" baseline="-25000">
                <a:solidFill>
                  <a:srgbClr val="3333FF"/>
                </a:solidFill>
                <a:ea typeface="SimSun" panose="02010600030101010101" pitchFamily="2" charset="-122"/>
              </a:rPr>
              <a:t>2</a:t>
            </a:r>
            <a:endParaRPr lang="en-US" altLang="zh-TW" sz="1600">
              <a:solidFill>
                <a:srgbClr val="3333FF"/>
              </a:solidFill>
              <a:ea typeface="新細明體" panose="02020500000000000000" pitchFamily="18" charset="-120"/>
            </a:endParaRPr>
          </a:p>
          <a:p>
            <a:pPr eaLnBrk="1" hangingPunct="1"/>
            <a:endParaRPr lang="en-US" altLang="zh-TW" sz="1600">
              <a:solidFill>
                <a:srgbClr val="3333FF"/>
              </a:solidFill>
              <a:ea typeface="新細明體" panose="02020500000000000000" pitchFamily="18" charset="-120"/>
            </a:endParaRPr>
          </a:p>
          <a:p>
            <a:pPr eaLnBrk="1" hangingPunct="1"/>
            <a:endParaRPr lang="en-US" altLang="zh-TW" sz="1600">
              <a:solidFill>
                <a:srgbClr val="FF0000"/>
              </a:solidFill>
              <a:ea typeface="新細明體" panose="02020500000000000000" pitchFamily="18" charset="-120"/>
            </a:endParaRPr>
          </a:p>
          <a:p>
            <a:pPr eaLnBrk="1" hangingPunct="1"/>
            <a:r>
              <a:rPr lang="en-US" altLang="zh-CN" sz="1600">
                <a:ea typeface="SimSun" panose="02010600030101010101" pitchFamily="2" charset="-122"/>
              </a:rPr>
              <a:t>b</a:t>
            </a:r>
            <a:r>
              <a:rPr lang="en-US" altLang="zh-CN" sz="1600" baseline="-25000">
                <a:ea typeface="SimSun" panose="02010600030101010101" pitchFamily="2" charset="-122"/>
              </a:rPr>
              <a:t>1</a:t>
            </a:r>
            <a:r>
              <a:rPr lang="en-US" altLang="zh-CN" sz="1600">
                <a:ea typeface="SimSun" panose="02010600030101010101" pitchFamily="2" charset="-122"/>
                <a:sym typeface="Symbol" panose="05050102010706020507" pitchFamily="18" charset="2"/>
              </a:rPr>
              <a:t> </a:t>
            </a:r>
            <a:r>
              <a:rPr lang="en-US" altLang="zh-CN" sz="1600">
                <a:ea typeface="SimSun" panose="02010600030101010101" pitchFamily="2" charset="-122"/>
              </a:rPr>
              <a:t>b</a:t>
            </a:r>
            <a:r>
              <a:rPr lang="en-US" altLang="zh-CN" sz="1600" baseline="-25000">
                <a:ea typeface="SimSun" panose="02010600030101010101" pitchFamily="2" charset="-122"/>
              </a:rPr>
              <a:t>2              </a:t>
            </a:r>
            <a:r>
              <a:rPr lang="en-US" altLang="zh-CN" sz="1600">
                <a:ea typeface="SimSun" panose="02010600030101010101" pitchFamily="2" charset="-122"/>
              </a:rPr>
              <a:t>b</a:t>
            </a:r>
            <a:r>
              <a:rPr lang="en-US" altLang="zh-CN" sz="1600" baseline="-25000">
                <a:ea typeface="SimSun" panose="02010600030101010101" pitchFamily="2" charset="-122"/>
              </a:rPr>
              <a:t>1</a:t>
            </a:r>
            <a:r>
              <a:rPr lang="en-US" altLang="zh-CN" sz="1600">
                <a:ea typeface="SimSun" panose="02010600030101010101" pitchFamily="2" charset="-122"/>
                <a:sym typeface="Symbol" panose="05050102010706020507" pitchFamily="18" charset="2"/>
              </a:rPr>
              <a:t> </a:t>
            </a:r>
            <a:r>
              <a:rPr lang="en-US" altLang="zh-CN" sz="1600">
                <a:ea typeface="SimSun" panose="02010600030101010101" pitchFamily="2" charset="-122"/>
              </a:rPr>
              <a:t>b</a:t>
            </a:r>
            <a:r>
              <a:rPr lang="en-US" altLang="zh-CN" sz="1600" baseline="-25000">
                <a:ea typeface="SimSun" panose="02010600030101010101" pitchFamily="2" charset="-122"/>
              </a:rPr>
              <a:t>2</a:t>
            </a:r>
            <a:endParaRPr lang="en-US" altLang="zh-TW" sz="1600">
              <a:ea typeface="新細明體" panose="02020500000000000000" pitchFamily="18" charset="-120"/>
            </a:endParaRPr>
          </a:p>
        </p:txBody>
      </p:sp>
      <p:sp>
        <p:nvSpPr>
          <p:cNvPr id="39944" name="Oval 42"/>
          <p:cNvSpPr>
            <a:spLocks noChangeArrowheads="1"/>
          </p:cNvSpPr>
          <p:nvPr/>
        </p:nvSpPr>
        <p:spPr bwMode="auto">
          <a:xfrm>
            <a:off x="5257800" y="5219700"/>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9945" name="Rectangle 43"/>
          <p:cNvSpPr>
            <a:spLocks noChangeArrowheads="1"/>
          </p:cNvSpPr>
          <p:nvPr/>
        </p:nvSpPr>
        <p:spPr bwMode="auto">
          <a:xfrm>
            <a:off x="5346700" y="5302250"/>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Y</a:t>
            </a:r>
            <a:endParaRPr lang="en-US" altLang="zh-TW" sz="3600" b="1">
              <a:ea typeface="新細明體" panose="02020500000000000000" pitchFamily="18" charset="-120"/>
            </a:endParaRPr>
          </a:p>
        </p:txBody>
      </p:sp>
      <p:sp>
        <p:nvSpPr>
          <p:cNvPr id="39946" name="Oval 44"/>
          <p:cNvSpPr>
            <a:spLocks noChangeArrowheads="1"/>
          </p:cNvSpPr>
          <p:nvPr/>
        </p:nvSpPr>
        <p:spPr bwMode="auto">
          <a:xfrm>
            <a:off x="8093075" y="5219700"/>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9947" name="Rectangle 45"/>
          <p:cNvSpPr>
            <a:spLocks noChangeArrowheads="1"/>
          </p:cNvSpPr>
          <p:nvPr/>
        </p:nvSpPr>
        <p:spPr bwMode="auto">
          <a:xfrm>
            <a:off x="8178800" y="5302250"/>
            <a:ext cx="268288"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a:t>
            </a:r>
            <a:r>
              <a:rPr lang="en-US" altLang="zh-CN" sz="1600" b="1">
                <a:latin typeface="Times New Roman" panose="02020603050405020304" pitchFamily="18" charset="0"/>
                <a:ea typeface="SimSun" panose="02010600030101010101" pitchFamily="2" charset="-122"/>
              </a:rPr>
              <a:t>Z</a:t>
            </a:r>
            <a:endParaRPr lang="en-US" altLang="zh-TW" sz="3600" b="1">
              <a:ea typeface="新細明體" panose="02020500000000000000" pitchFamily="18" charset="-120"/>
            </a:endParaRPr>
          </a:p>
        </p:txBody>
      </p:sp>
      <p:sp>
        <p:nvSpPr>
          <p:cNvPr id="39948" name="Line 46"/>
          <p:cNvSpPr>
            <a:spLocks noChangeShapeType="1"/>
          </p:cNvSpPr>
          <p:nvPr/>
        </p:nvSpPr>
        <p:spPr bwMode="auto">
          <a:xfrm flipH="1">
            <a:off x="5699125" y="2139950"/>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49" name="Oval 47"/>
          <p:cNvSpPr>
            <a:spLocks noChangeArrowheads="1"/>
          </p:cNvSpPr>
          <p:nvPr/>
        </p:nvSpPr>
        <p:spPr bwMode="auto">
          <a:xfrm>
            <a:off x="5257800" y="2536825"/>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9950" name="Rectangle 48"/>
          <p:cNvSpPr>
            <a:spLocks noChangeArrowheads="1"/>
          </p:cNvSpPr>
          <p:nvPr/>
        </p:nvSpPr>
        <p:spPr bwMode="auto">
          <a:xfrm>
            <a:off x="5346700" y="2619375"/>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T</a:t>
            </a:r>
            <a:endParaRPr lang="en-US" altLang="zh-TW" sz="3600">
              <a:ea typeface="新細明體" panose="02020500000000000000" pitchFamily="18" charset="-120"/>
            </a:endParaRPr>
          </a:p>
        </p:txBody>
      </p:sp>
      <p:sp>
        <p:nvSpPr>
          <p:cNvPr id="39951" name="Oval 49"/>
          <p:cNvSpPr>
            <a:spLocks noChangeArrowheads="1"/>
          </p:cNvSpPr>
          <p:nvPr/>
        </p:nvSpPr>
        <p:spPr bwMode="auto">
          <a:xfrm>
            <a:off x="8093075" y="2536825"/>
            <a:ext cx="441325"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9952" name="Rectangle 50"/>
          <p:cNvSpPr>
            <a:spLocks noChangeArrowheads="1"/>
          </p:cNvSpPr>
          <p:nvPr/>
        </p:nvSpPr>
        <p:spPr bwMode="auto">
          <a:xfrm>
            <a:off x="8178800" y="2619375"/>
            <a:ext cx="268288"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U</a:t>
            </a:r>
            <a:endParaRPr lang="en-US" altLang="zh-TW" sz="3600">
              <a:ea typeface="新細明體" panose="02020500000000000000" pitchFamily="18" charset="-120"/>
            </a:endParaRPr>
          </a:p>
        </p:txBody>
      </p:sp>
      <p:sp>
        <p:nvSpPr>
          <p:cNvPr id="39953" name="Oval 51"/>
          <p:cNvSpPr>
            <a:spLocks noChangeArrowheads="1"/>
          </p:cNvSpPr>
          <p:nvPr/>
        </p:nvSpPr>
        <p:spPr bwMode="auto">
          <a:xfrm>
            <a:off x="6673850" y="3362325"/>
            <a:ext cx="444500" cy="495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9954" name="Rectangle 52"/>
          <p:cNvSpPr>
            <a:spLocks noChangeArrowheads="1"/>
          </p:cNvSpPr>
          <p:nvPr/>
        </p:nvSpPr>
        <p:spPr bwMode="auto">
          <a:xfrm>
            <a:off x="6762750" y="3444875"/>
            <a:ext cx="266700" cy="31115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W</a:t>
            </a:r>
            <a:endParaRPr lang="en-US" altLang="zh-TW" sz="3600">
              <a:ea typeface="新細明體" panose="02020500000000000000" pitchFamily="18" charset="-120"/>
            </a:endParaRPr>
          </a:p>
        </p:txBody>
      </p:sp>
      <p:sp>
        <p:nvSpPr>
          <p:cNvPr id="39955" name="Line 53"/>
          <p:cNvSpPr>
            <a:spLocks noChangeShapeType="1"/>
          </p:cNvSpPr>
          <p:nvPr/>
        </p:nvSpPr>
        <p:spPr bwMode="auto">
          <a:xfrm>
            <a:off x="6896100" y="3941763"/>
            <a:ext cx="0" cy="62071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56" name="Oval 54"/>
          <p:cNvSpPr>
            <a:spLocks noChangeArrowheads="1"/>
          </p:cNvSpPr>
          <p:nvPr/>
        </p:nvSpPr>
        <p:spPr bwMode="auto">
          <a:xfrm>
            <a:off x="6662738" y="4635500"/>
            <a:ext cx="442912" cy="4968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9957" name="Rectangle 55"/>
          <p:cNvSpPr>
            <a:spLocks noChangeArrowheads="1"/>
          </p:cNvSpPr>
          <p:nvPr/>
        </p:nvSpPr>
        <p:spPr bwMode="auto">
          <a:xfrm>
            <a:off x="6751638" y="4719638"/>
            <a:ext cx="265112" cy="30956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X</a:t>
            </a:r>
            <a:endParaRPr lang="en-US" altLang="zh-TW" sz="3600">
              <a:ea typeface="新細明體" panose="02020500000000000000" pitchFamily="18" charset="-120"/>
            </a:endParaRPr>
          </a:p>
        </p:txBody>
      </p:sp>
      <p:grpSp>
        <p:nvGrpSpPr>
          <p:cNvPr id="39958" name="Group 56"/>
          <p:cNvGrpSpPr>
            <a:grpSpLocks/>
          </p:cNvGrpSpPr>
          <p:nvPr/>
        </p:nvGrpSpPr>
        <p:grpSpPr bwMode="auto">
          <a:xfrm>
            <a:off x="5486400" y="1957388"/>
            <a:ext cx="2773363" cy="2352675"/>
            <a:chOff x="3504" y="1233"/>
            <a:chExt cx="1747" cy="1482"/>
          </a:xfrm>
        </p:grpSpPr>
        <p:sp>
          <p:nvSpPr>
            <p:cNvPr id="39967" name="Rectangle 57"/>
            <p:cNvSpPr>
              <a:spLocks noChangeArrowheads="1"/>
            </p:cNvSpPr>
            <p:nvPr/>
          </p:nvSpPr>
          <p:spPr bwMode="auto">
            <a:xfrm>
              <a:off x="3794" y="1233"/>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9968" name="Rectangle 58"/>
            <p:cNvSpPr>
              <a:spLocks noChangeArrowheads="1"/>
            </p:cNvSpPr>
            <p:nvPr/>
          </p:nvSpPr>
          <p:spPr bwMode="auto">
            <a:xfrm>
              <a:off x="4783" y="1270"/>
              <a:ext cx="235"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grpSp>
          <p:nvGrpSpPr>
            <p:cNvPr id="39969" name="Group 59"/>
            <p:cNvGrpSpPr>
              <a:grpSpLocks/>
            </p:cNvGrpSpPr>
            <p:nvPr/>
          </p:nvGrpSpPr>
          <p:grpSpPr bwMode="auto">
            <a:xfrm>
              <a:off x="3504" y="1796"/>
              <a:ext cx="1747" cy="919"/>
              <a:chOff x="3648" y="1796"/>
              <a:chExt cx="1747" cy="919"/>
            </a:xfrm>
          </p:grpSpPr>
          <p:sp>
            <p:nvSpPr>
              <p:cNvPr id="39970" name="Rectangle 60"/>
              <p:cNvSpPr>
                <a:spLocks noChangeArrowheads="1"/>
              </p:cNvSpPr>
              <p:nvPr/>
            </p:nvSpPr>
            <p:spPr bwMode="auto">
              <a:xfrm>
                <a:off x="4015" y="1796"/>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9971" name="Rectangle 61"/>
              <p:cNvSpPr>
                <a:spLocks noChangeArrowheads="1"/>
              </p:cNvSpPr>
              <p:nvPr/>
            </p:nvSpPr>
            <p:spPr bwMode="auto">
              <a:xfrm>
                <a:off x="3648" y="2485"/>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1</a:t>
                </a:r>
                <a:endParaRPr lang="en-US" altLang="zh-TW" sz="3600">
                  <a:ea typeface="新細明體" panose="02020500000000000000" pitchFamily="18" charset="-120"/>
                </a:endParaRPr>
              </a:p>
            </p:txBody>
          </p:sp>
          <p:sp>
            <p:nvSpPr>
              <p:cNvPr id="39972" name="Rectangle 62"/>
              <p:cNvSpPr>
                <a:spLocks noChangeArrowheads="1"/>
              </p:cNvSpPr>
              <p:nvPr/>
            </p:nvSpPr>
            <p:spPr bwMode="auto">
              <a:xfrm>
                <a:off x="4824" y="1807"/>
                <a:ext cx="234" cy="19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sp>
            <p:nvSpPr>
              <p:cNvPr id="39973" name="Rectangle 63"/>
              <p:cNvSpPr>
                <a:spLocks noChangeArrowheads="1"/>
              </p:cNvSpPr>
              <p:nvPr/>
            </p:nvSpPr>
            <p:spPr bwMode="auto">
              <a:xfrm>
                <a:off x="5161" y="2519"/>
                <a:ext cx="234" cy="1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600">
                    <a:latin typeface="Times New Roman" panose="02020603050405020304" pitchFamily="18" charset="0"/>
                    <a:ea typeface="SimSun" panose="02010600030101010101" pitchFamily="2" charset="-122"/>
                  </a:rPr>
                  <a:t> b</a:t>
                </a:r>
                <a:r>
                  <a:rPr lang="en-US" altLang="zh-CN" sz="1600" baseline="-25000">
                    <a:latin typeface="Times New Roman" panose="02020603050405020304" pitchFamily="18" charset="0"/>
                    <a:ea typeface="SimSun" panose="02010600030101010101" pitchFamily="2" charset="-122"/>
                  </a:rPr>
                  <a:t>2</a:t>
                </a:r>
                <a:endParaRPr lang="en-US" altLang="zh-TW" sz="3600">
                  <a:ea typeface="新細明體" panose="02020500000000000000" pitchFamily="18" charset="-120"/>
                </a:endParaRPr>
              </a:p>
            </p:txBody>
          </p:sp>
        </p:grpSp>
      </p:grpSp>
      <p:sp>
        <p:nvSpPr>
          <p:cNvPr id="39959" name="Rectangle 64"/>
          <p:cNvSpPr>
            <a:spLocks noChangeArrowheads="1"/>
          </p:cNvSpPr>
          <p:nvPr/>
        </p:nvSpPr>
        <p:spPr bwMode="auto">
          <a:xfrm>
            <a:off x="6710363" y="1828800"/>
            <a:ext cx="404812"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a:latin typeface="Times New Roman" panose="02020603050405020304" pitchFamily="18" charset="0"/>
                <a:ea typeface="SimSun" panose="02010600030101010101" pitchFamily="2" charset="-122"/>
              </a:rPr>
              <a:t>S</a:t>
            </a:r>
            <a:endParaRPr lang="en-US" altLang="zh-TW" sz="3600">
              <a:ea typeface="新細明體" panose="02020500000000000000" pitchFamily="18" charset="-120"/>
            </a:endParaRPr>
          </a:p>
        </p:txBody>
      </p:sp>
      <p:sp>
        <p:nvSpPr>
          <p:cNvPr id="39960" name="Line 65"/>
          <p:cNvSpPr>
            <a:spLocks noChangeShapeType="1"/>
          </p:cNvSpPr>
          <p:nvPr/>
        </p:nvSpPr>
        <p:spPr bwMode="auto">
          <a:xfrm>
            <a:off x="5462588" y="3108325"/>
            <a:ext cx="1587"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61" name="Line 66"/>
          <p:cNvSpPr>
            <a:spLocks noChangeShapeType="1"/>
          </p:cNvSpPr>
          <p:nvPr/>
        </p:nvSpPr>
        <p:spPr bwMode="auto">
          <a:xfrm>
            <a:off x="5789613" y="2949575"/>
            <a:ext cx="884237" cy="515938"/>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62" name="Line 67"/>
          <p:cNvSpPr>
            <a:spLocks noChangeShapeType="1"/>
          </p:cNvSpPr>
          <p:nvPr/>
        </p:nvSpPr>
        <p:spPr bwMode="auto">
          <a:xfrm>
            <a:off x="7113588" y="5013325"/>
            <a:ext cx="950912" cy="4318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63" name="Line 68"/>
          <p:cNvSpPr>
            <a:spLocks noChangeShapeType="1"/>
          </p:cNvSpPr>
          <p:nvPr/>
        </p:nvSpPr>
        <p:spPr bwMode="auto">
          <a:xfrm>
            <a:off x="8297863" y="3108325"/>
            <a:ext cx="0" cy="20637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64" name="Line 69"/>
          <p:cNvSpPr>
            <a:spLocks noChangeShapeType="1"/>
          </p:cNvSpPr>
          <p:nvPr/>
        </p:nvSpPr>
        <p:spPr bwMode="auto">
          <a:xfrm flipH="1">
            <a:off x="7124700" y="2951163"/>
            <a:ext cx="968375" cy="547687"/>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65" name="Line 70"/>
          <p:cNvSpPr>
            <a:spLocks noChangeShapeType="1"/>
          </p:cNvSpPr>
          <p:nvPr/>
        </p:nvSpPr>
        <p:spPr bwMode="auto">
          <a:xfrm>
            <a:off x="7207250" y="2124075"/>
            <a:ext cx="885825" cy="51435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966" name="Line 71"/>
          <p:cNvSpPr>
            <a:spLocks noChangeShapeType="1"/>
          </p:cNvSpPr>
          <p:nvPr/>
        </p:nvSpPr>
        <p:spPr bwMode="auto">
          <a:xfrm flipH="1">
            <a:off x="5738813" y="5002213"/>
            <a:ext cx="896937" cy="37941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37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wipe(up)">
                                      <p:cBhvr>
                                        <p:cTn id="10" dur="1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573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版面配置區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2BE59E2F-1BB8-4C12-8E29-74C6C836C8C6}" type="datetime1">
              <a:rPr lang="zh-TW" altLang="en-US" sz="1400" smtClean="0">
                <a:ea typeface="新細明體" panose="02020500000000000000" pitchFamily="18" charset="-120"/>
              </a:rPr>
              <a:pPr eaLnBrk="1" hangingPunct="1"/>
              <a:t>2023/10/27</a:t>
            </a:fld>
            <a:endParaRPr lang="en-US" altLang="zh-TW" sz="1400" smtClean="0">
              <a:ea typeface="新細明體" panose="02020500000000000000" pitchFamily="18" charset="-120"/>
            </a:endParaRPr>
          </a:p>
        </p:txBody>
      </p:sp>
      <p:sp>
        <p:nvSpPr>
          <p:cNvPr id="40963"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zh-TW" altLang="en-US" sz="1400" smtClean="0">
                <a:ea typeface="新細明體" panose="02020500000000000000" pitchFamily="18" charset="-120"/>
              </a:rPr>
              <a:t>Bob Li </a:t>
            </a:r>
            <a:endParaRPr lang="en-US" altLang="zh-TW" sz="1400" smtClean="0">
              <a:ea typeface="新細明體" panose="02020500000000000000" pitchFamily="18" charset="-120"/>
            </a:endParaRPr>
          </a:p>
        </p:txBody>
      </p:sp>
      <p:sp>
        <p:nvSpPr>
          <p:cNvPr id="4096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fld id="{24EA507D-8DDA-4BDD-84A6-8E8B195AC54A}" type="slidenum">
              <a:rPr lang="zh-TW" altLang="en-US" sz="1400"/>
              <a:pPr eaLnBrk="1" hangingPunct="1"/>
              <a:t>7</a:t>
            </a:fld>
            <a:endParaRPr lang="en-US" altLang="zh-TW" sz="1400"/>
          </a:p>
        </p:txBody>
      </p:sp>
      <p:sp>
        <p:nvSpPr>
          <p:cNvPr id="40965" name="Rectangle 4"/>
          <p:cNvSpPr>
            <a:spLocks noGrp="1" noChangeArrowheads="1"/>
          </p:cNvSpPr>
          <p:nvPr>
            <p:ph type="title"/>
          </p:nvPr>
        </p:nvSpPr>
        <p:spPr/>
        <p:txBody>
          <a:bodyPr/>
          <a:lstStyle/>
          <a:p>
            <a:pPr eaLnBrk="1" hangingPunct="1"/>
            <a:r>
              <a:rPr lang="en-US" altLang="zh-TW" sz="3600" smtClean="0">
                <a:solidFill>
                  <a:schemeClr val="accent2"/>
                </a:solidFill>
                <a:ea typeface="新細明體" panose="02020500000000000000" pitchFamily="18" charset="-120"/>
                <a:sym typeface="Symbol" panose="05050102010706020507" pitchFamily="18" charset="2"/>
              </a:rPr>
              <a:t>A </a:t>
            </a:r>
            <a:r>
              <a:rPr lang="en-US" altLang="zh-TW" sz="3600" smtClean="0">
                <a:solidFill>
                  <a:schemeClr val="accent2"/>
                </a:solidFill>
                <a:ea typeface="新細明體" panose="02020500000000000000" pitchFamily="18" charset="-120"/>
              </a:rPr>
              <a:t>Conversation </a:t>
            </a:r>
            <a:r>
              <a:rPr lang="en-US" altLang="zh-TW" sz="3600" smtClean="0">
                <a:solidFill>
                  <a:schemeClr val="accent2"/>
                </a:solidFill>
                <a:ea typeface="新細明體" panose="02020500000000000000" pitchFamily="18" charset="-120"/>
                <a:sym typeface="Symbol" panose="05050102010706020507" pitchFamily="18" charset="2"/>
              </a:rPr>
              <a:t>between two</a:t>
            </a:r>
          </a:p>
        </p:txBody>
      </p:sp>
      <p:grpSp>
        <p:nvGrpSpPr>
          <p:cNvPr id="2" name="Group 120"/>
          <p:cNvGrpSpPr>
            <a:grpSpLocks/>
          </p:cNvGrpSpPr>
          <p:nvPr/>
        </p:nvGrpSpPr>
        <p:grpSpPr bwMode="auto">
          <a:xfrm>
            <a:off x="5832475" y="2895600"/>
            <a:ext cx="2317750" cy="1282700"/>
            <a:chOff x="3674" y="1824"/>
            <a:chExt cx="1460" cy="808"/>
          </a:xfrm>
        </p:grpSpPr>
        <p:sp>
          <p:nvSpPr>
            <p:cNvPr id="41017" name="Rectangle 24"/>
            <p:cNvSpPr>
              <a:spLocks noChangeArrowheads="1"/>
            </p:cNvSpPr>
            <p:nvPr/>
          </p:nvSpPr>
          <p:spPr bwMode="auto">
            <a:xfrm>
              <a:off x="4416" y="1824"/>
              <a:ext cx="554" cy="2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b="1">
                  <a:latin typeface="Times New Roman" panose="02020603050405020304" pitchFamily="18" charset="0"/>
                  <a:ea typeface="SimSun" panose="02010600030101010101" pitchFamily="2" charset="-122"/>
                </a:rPr>
                <a:t> </a:t>
              </a:r>
              <a:r>
                <a:rPr lang="en-US" altLang="zh-CN" sz="1800">
                  <a:solidFill>
                    <a:schemeClr val="accent2"/>
                  </a:solidFill>
                  <a:latin typeface="Times New Roman" panose="02020603050405020304" pitchFamily="18" charset="0"/>
                  <a:ea typeface="SimSun" panose="02010600030101010101" pitchFamily="2" charset="-122"/>
                </a:rPr>
                <a:t>b</a:t>
              </a:r>
              <a:r>
                <a:rPr lang="en-US" altLang="zh-CN" sz="1800" baseline="-25000">
                  <a:solidFill>
                    <a:schemeClr val="accent2"/>
                  </a:solidFill>
                  <a:latin typeface="Times New Roman" panose="02020603050405020304" pitchFamily="18" charset="0"/>
                  <a:ea typeface="SimSun" panose="02010600030101010101" pitchFamily="2" charset="-122"/>
                </a:rPr>
                <a:t>1</a:t>
              </a:r>
              <a:r>
                <a:rPr lang="en-US" altLang="zh-CN" sz="1800">
                  <a:solidFill>
                    <a:schemeClr val="accent2"/>
                  </a:solidFill>
                  <a:latin typeface="Times New Roman" panose="02020603050405020304" pitchFamily="18" charset="0"/>
                  <a:ea typeface="SimSun" panose="02010600030101010101" pitchFamily="2" charset="-122"/>
                  <a:sym typeface="Symbol" panose="05050102010706020507" pitchFamily="18" charset="2"/>
                </a:rPr>
                <a:t></a:t>
              </a:r>
              <a:r>
                <a:rPr lang="en-US" altLang="zh-CN" sz="1800">
                  <a:solidFill>
                    <a:schemeClr val="accent2"/>
                  </a:solidFill>
                  <a:latin typeface="Times New Roman" panose="02020603050405020304" pitchFamily="18" charset="0"/>
                  <a:ea typeface="SimSun" panose="02010600030101010101" pitchFamily="2" charset="-122"/>
                </a:rPr>
                <a:t>b</a:t>
              </a:r>
              <a:r>
                <a:rPr lang="en-US" altLang="zh-CN" sz="1800" baseline="-25000">
                  <a:solidFill>
                    <a:schemeClr val="accent2"/>
                  </a:solidFill>
                  <a:latin typeface="Times New Roman" panose="02020603050405020304" pitchFamily="18" charset="0"/>
                  <a:ea typeface="SimSun" panose="02010600030101010101" pitchFamily="2" charset="-122"/>
                </a:rPr>
                <a:t>2</a:t>
              </a:r>
              <a:endParaRPr lang="en-US" altLang="zh-TW" sz="4000">
                <a:solidFill>
                  <a:schemeClr val="accent2"/>
                </a:solidFill>
                <a:ea typeface="新細明體" panose="02020500000000000000" pitchFamily="18" charset="-120"/>
              </a:endParaRPr>
            </a:p>
          </p:txBody>
        </p:sp>
        <p:sp>
          <p:nvSpPr>
            <p:cNvPr id="41018" name="Rectangle 28"/>
            <p:cNvSpPr>
              <a:spLocks noChangeArrowheads="1"/>
            </p:cNvSpPr>
            <p:nvPr/>
          </p:nvSpPr>
          <p:spPr bwMode="auto">
            <a:xfrm>
              <a:off x="4634" y="2400"/>
              <a:ext cx="500" cy="22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1</a:t>
              </a:r>
              <a:r>
                <a:rPr lang="en-US" altLang="zh-CN" sz="1800">
                  <a:latin typeface="Times New Roman" panose="02020603050405020304" pitchFamily="18" charset="0"/>
                  <a:ea typeface="SimSun" panose="02010600030101010101" pitchFamily="2" charset="-122"/>
                  <a:sym typeface="Symbol" panose="05050102010706020507" pitchFamily="18" charset="2"/>
                </a:rPr>
                <a:t></a:t>
              </a: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1019" name="Rectangle 29"/>
            <p:cNvSpPr>
              <a:spLocks noChangeArrowheads="1"/>
            </p:cNvSpPr>
            <p:nvPr/>
          </p:nvSpPr>
          <p:spPr bwMode="auto">
            <a:xfrm>
              <a:off x="3674" y="2405"/>
              <a:ext cx="500" cy="22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1</a:t>
              </a:r>
              <a:r>
                <a:rPr lang="en-US" altLang="zh-CN" sz="1800">
                  <a:latin typeface="Times New Roman" panose="02020603050405020304" pitchFamily="18" charset="0"/>
                  <a:ea typeface="SimSun" panose="02010600030101010101" pitchFamily="2" charset="-122"/>
                  <a:sym typeface="Symbol" panose="05050102010706020507" pitchFamily="18" charset="2"/>
                </a:rPr>
                <a:t></a:t>
              </a: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grpSp>
      <p:sp>
        <p:nvSpPr>
          <p:cNvPr id="40967" name="Rectangle 75"/>
          <p:cNvSpPr>
            <a:spLocks noChangeArrowheads="1"/>
          </p:cNvSpPr>
          <p:nvPr/>
        </p:nvSpPr>
        <p:spPr bwMode="auto">
          <a:xfrm>
            <a:off x="8153400" y="1752600"/>
            <a:ext cx="762000" cy="2438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68" name="Rectangle 74"/>
          <p:cNvSpPr>
            <a:spLocks noChangeArrowheads="1"/>
          </p:cNvSpPr>
          <p:nvPr/>
        </p:nvSpPr>
        <p:spPr bwMode="auto">
          <a:xfrm>
            <a:off x="4876800" y="1752600"/>
            <a:ext cx="762000" cy="24384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69" name="Oval 22"/>
          <p:cNvSpPr>
            <a:spLocks noChangeArrowheads="1"/>
          </p:cNvSpPr>
          <p:nvPr/>
        </p:nvSpPr>
        <p:spPr bwMode="auto">
          <a:xfrm>
            <a:off x="6715125" y="3505200"/>
            <a:ext cx="419100" cy="4873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70" name="Rectangle 23"/>
          <p:cNvSpPr>
            <a:spLocks noChangeArrowheads="1"/>
          </p:cNvSpPr>
          <p:nvPr/>
        </p:nvSpPr>
        <p:spPr bwMode="auto">
          <a:xfrm>
            <a:off x="6799263" y="3586163"/>
            <a:ext cx="249237" cy="304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V</a:t>
            </a:r>
            <a:endParaRPr lang="en-US" altLang="zh-TW" sz="4000">
              <a:ea typeface="新細明體" panose="02020500000000000000" pitchFamily="18" charset="-120"/>
            </a:endParaRPr>
          </a:p>
        </p:txBody>
      </p:sp>
      <p:sp>
        <p:nvSpPr>
          <p:cNvPr id="40971" name="Oval 26"/>
          <p:cNvSpPr>
            <a:spLocks noChangeArrowheads="1"/>
          </p:cNvSpPr>
          <p:nvPr/>
        </p:nvSpPr>
        <p:spPr bwMode="auto">
          <a:xfrm>
            <a:off x="6719888" y="1905000"/>
            <a:ext cx="415925" cy="4873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72" name="Rectangle 27"/>
          <p:cNvSpPr>
            <a:spLocks noChangeArrowheads="1"/>
          </p:cNvSpPr>
          <p:nvPr/>
        </p:nvSpPr>
        <p:spPr bwMode="auto">
          <a:xfrm>
            <a:off x="6802438" y="1985963"/>
            <a:ext cx="252412" cy="30638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U</a:t>
            </a:r>
            <a:endParaRPr lang="en-US" altLang="zh-TW" sz="4000">
              <a:ea typeface="新細明體" panose="02020500000000000000" pitchFamily="18" charset="-120"/>
            </a:endParaRPr>
          </a:p>
        </p:txBody>
      </p:sp>
      <p:sp>
        <p:nvSpPr>
          <p:cNvPr id="40973" name="Line 31"/>
          <p:cNvSpPr>
            <a:spLocks noChangeShapeType="1"/>
          </p:cNvSpPr>
          <p:nvPr/>
        </p:nvSpPr>
        <p:spPr bwMode="auto">
          <a:xfrm>
            <a:off x="6934200" y="2479675"/>
            <a:ext cx="0" cy="99060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74" name="Line 35"/>
          <p:cNvSpPr>
            <a:spLocks noChangeShapeType="1"/>
          </p:cNvSpPr>
          <p:nvPr/>
        </p:nvSpPr>
        <p:spPr bwMode="auto">
          <a:xfrm flipH="1" flipV="1">
            <a:off x="5562600" y="3733800"/>
            <a:ext cx="1066800" cy="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75" name="Oval 37"/>
          <p:cNvSpPr>
            <a:spLocks noChangeArrowheads="1"/>
          </p:cNvSpPr>
          <p:nvPr/>
        </p:nvSpPr>
        <p:spPr bwMode="auto">
          <a:xfrm>
            <a:off x="5049838" y="3467100"/>
            <a:ext cx="417512" cy="48895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76" name="Rectangle 38"/>
          <p:cNvSpPr>
            <a:spLocks noChangeArrowheads="1"/>
          </p:cNvSpPr>
          <p:nvPr/>
        </p:nvSpPr>
        <p:spPr bwMode="auto">
          <a:xfrm>
            <a:off x="5132388" y="3549650"/>
            <a:ext cx="252412" cy="306388"/>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T</a:t>
            </a:r>
            <a:endParaRPr lang="en-US" altLang="zh-TW" sz="4000">
              <a:ea typeface="新細明體" panose="02020500000000000000" pitchFamily="18" charset="-120"/>
            </a:endParaRPr>
          </a:p>
        </p:txBody>
      </p:sp>
      <p:sp>
        <p:nvSpPr>
          <p:cNvPr id="40977" name="Oval 40"/>
          <p:cNvSpPr>
            <a:spLocks noChangeArrowheads="1"/>
          </p:cNvSpPr>
          <p:nvPr/>
        </p:nvSpPr>
        <p:spPr bwMode="auto">
          <a:xfrm>
            <a:off x="8380413" y="3448050"/>
            <a:ext cx="458787" cy="4873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78" name="Rectangle 41"/>
          <p:cNvSpPr>
            <a:spLocks noChangeArrowheads="1"/>
          </p:cNvSpPr>
          <p:nvPr/>
        </p:nvSpPr>
        <p:spPr bwMode="auto">
          <a:xfrm>
            <a:off x="8470900" y="3529013"/>
            <a:ext cx="277813" cy="30797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T’</a:t>
            </a:r>
            <a:endParaRPr lang="en-US" altLang="zh-TW" sz="4000">
              <a:ea typeface="新細明體" panose="02020500000000000000" pitchFamily="18" charset="-120"/>
            </a:endParaRPr>
          </a:p>
        </p:txBody>
      </p:sp>
      <p:sp>
        <p:nvSpPr>
          <p:cNvPr id="40979" name="Line 42"/>
          <p:cNvSpPr>
            <a:spLocks noChangeShapeType="1"/>
          </p:cNvSpPr>
          <p:nvPr/>
        </p:nvSpPr>
        <p:spPr bwMode="auto">
          <a:xfrm flipV="1">
            <a:off x="7162800" y="3730625"/>
            <a:ext cx="1143000" cy="3175"/>
          </a:xfrm>
          <a:prstGeom prst="line">
            <a:avLst/>
          </a:prstGeom>
          <a:noFill/>
          <a:ln w="9525">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40980" name="Line 51"/>
          <p:cNvSpPr>
            <a:spLocks noChangeShapeType="1"/>
          </p:cNvSpPr>
          <p:nvPr/>
        </p:nvSpPr>
        <p:spPr bwMode="auto">
          <a:xfrm>
            <a:off x="7207250" y="2133600"/>
            <a:ext cx="109855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0981" name="Line 53"/>
          <p:cNvSpPr>
            <a:spLocks noChangeShapeType="1"/>
          </p:cNvSpPr>
          <p:nvPr/>
        </p:nvSpPr>
        <p:spPr bwMode="auto">
          <a:xfrm flipH="1" flipV="1">
            <a:off x="5486400" y="2133600"/>
            <a:ext cx="11430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0982" name="Rectangle 56"/>
          <p:cNvSpPr>
            <a:spLocks noChangeArrowheads="1"/>
          </p:cNvSpPr>
          <p:nvPr/>
        </p:nvSpPr>
        <p:spPr bwMode="auto">
          <a:xfrm>
            <a:off x="8412163" y="1985963"/>
            <a:ext cx="338137" cy="323850"/>
          </a:xfrm>
          <a:prstGeom prst="rect">
            <a:avLst/>
          </a:prstGeom>
          <a:solidFill>
            <a:srgbClr val="FFFFFF"/>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800">
                <a:latin typeface="Times New Roman" panose="02020603050405020304" pitchFamily="18" charset="0"/>
                <a:ea typeface="SimSun" panose="02010600030101010101" pitchFamily="2" charset="-122"/>
              </a:rPr>
              <a:t>S’</a:t>
            </a:r>
            <a:endParaRPr lang="en-US" altLang="zh-TW" sz="4000">
              <a:ea typeface="新細明體" panose="02020500000000000000" pitchFamily="18" charset="-120"/>
            </a:endParaRPr>
          </a:p>
        </p:txBody>
      </p:sp>
      <p:sp>
        <p:nvSpPr>
          <p:cNvPr id="40983" name="Rectangle 57"/>
          <p:cNvSpPr>
            <a:spLocks noChangeArrowheads="1"/>
          </p:cNvSpPr>
          <p:nvPr/>
        </p:nvSpPr>
        <p:spPr bwMode="auto">
          <a:xfrm>
            <a:off x="5108575" y="1981200"/>
            <a:ext cx="252413" cy="306388"/>
          </a:xfrm>
          <a:prstGeom prst="rect">
            <a:avLst/>
          </a:prstGeom>
          <a:solidFill>
            <a:srgbClr val="FFFFFF"/>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S</a:t>
            </a:r>
            <a:endParaRPr lang="en-US" altLang="zh-TW" sz="4000">
              <a:ea typeface="新細明體" panose="02020500000000000000" pitchFamily="18" charset="-120"/>
            </a:endParaRPr>
          </a:p>
        </p:txBody>
      </p:sp>
      <p:grpSp>
        <p:nvGrpSpPr>
          <p:cNvPr id="3" name="Group 122"/>
          <p:cNvGrpSpPr>
            <a:grpSpLocks/>
          </p:cNvGrpSpPr>
          <p:nvPr/>
        </p:nvGrpSpPr>
        <p:grpSpPr bwMode="auto">
          <a:xfrm>
            <a:off x="5842000" y="2209800"/>
            <a:ext cx="1978025" cy="311150"/>
            <a:chOff x="3680" y="1392"/>
            <a:chExt cx="1246" cy="196"/>
          </a:xfrm>
        </p:grpSpPr>
        <p:sp>
          <p:nvSpPr>
            <p:cNvPr id="41015" name="Rectangle 48"/>
            <p:cNvSpPr>
              <a:spLocks noChangeArrowheads="1"/>
            </p:cNvSpPr>
            <p:nvPr/>
          </p:nvSpPr>
          <p:spPr bwMode="auto">
            <a:xfrm>
              <a:off x="3680" y="1395"/>
              <a:ext cx="221" cy="193"/>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1016" name="Rectangle 49"/>
            <p:cNvSpPr>
              <a:spLocks noChangeArrowheads="1"/>
            </p:cNvSpPr>
            <p:nvPr/>
          </p:nvSpPr>
          <p:spPr bwMode="auto">
            <a:xfrm>
              <a:off x="4704" y="1392"/>
              <a:ext cx="222" cy="193"/>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grpSp>
      <p:sp>
        <p:nvSpPr>
          <p:cNvPr id="6221" name="Text Box 77"/>
          <p:cNvSpPr txBox="1">
            <a:spLocks noChangeArrowheads="1"/>
          </p:cNvSpPr>
          <p:nvPr/>
        </p:nvSpPr>
        <p:spPr bwMode="auto">
          <a:xfrm>
            <a:off x="6916738" y="2797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r>
              <a:rPr lang="en-US" altLang="zh-TW" sz="2400">
                <a:solidFill>
                  <a:srgbClr val="FF0000"/>
                </a:solidFill>
                <a:ea typeface="新細明體" panose="02020500000000000000" pitchFamily="18" charset="-120"/>
              </a:rPr>
              <a:t>?</a:t>
            </a:r>
          </a:p>
        </p:txBody>
      </p:sp>
      <p:sp>
        <p:nvSpPr>
          <p:cNvPr id="40986" name="Rectangle 82"/>
          <p:cNvSpPr>
            <a:spLocks noChangeArrowheads="1"/>
          </p:cNvSpPr>
          <p:nvPr/>
        </p:nvSpPr>
        <p:spPr bwMode="auto">
          <a:xfrm>
            <a:off x="3657600" y="1790700"/>
            <a:ext cx="762000" cy="2438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87" name="Rectangle 83"/>
          <p:cNvSpPr>
            <a:spLocks noChangeArrowheads="1"/>
          </p:cNvSpPr>
          <p:nvPr/>
        </p:nvSpPr>
        <p:spPr bwMode="auto">
          <a:xfrm>
            <a:off x="228600" y="1790700"/>
            <a:ext cx="762000" cy="24384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88" name="Oval 84"/>
          <p:cNvSpPr>
            <a:spLocks noChangeArrowheads="1"/>
          </p:cNvSpPr>
          <p:nvPr/>
        </p:nvSpPr>
        <p:spPr bwMode="auto">
          <a:xfrm>
            <a:off x="3792538" y="3479800"/>
            <a:ext cx="469900" cy="4873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89" name="Rectangle 85"/>
          <p:cNvSpPr>
            <a:spLocks noChangeArrowheads="1"/>
          </p:cNvSpPr>
          <p:nvPr/>
        </p:nvSpPr>
        <p:spPr bwMode="auto">
          <a:xfrm>
            <a:off x="3886200" y="3560763"/>
            <a:ext cx="284163" cy="30638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800">
                <a:latin typeface="Times New Roman" panose="02020603050405020304" pitchFamily="18" charset="0"/>
                <a:ea typeface="SimSun" panose="02010600030101010101" pitchFamily="2" charset="-122"/>
              </a:rPr>
              <a:t>T’</a:t>
            </a:r>
            <a:endParaRPr lang="en-US" altLang="zh-TW" sz="4000">
              <a:ea typeface="新細明體" panose="02020500000000000000" pitchFamily="18" charset="-120"/>
            </a:endParaRPr>
          </a:p>
        </p:txBody>
      </p:sp>
      <p:sp>
        <p:nvSpPr>
          <p:cNvPr id="40990" name="Line 86"/>
          <p:cNvSpPr>
            <a:spLocks noChangeShapeType="1"/>
          </p:cNvSpPr>
          <p:nvPr/>
        </p:nvSpPr>
        <p:spPr bwMode="auto">
          <a:xfrm flipV="1">
            <a:off x="2590800" y="3733800"/>
            <a:ext cx="1143000" cy="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91" name="Line 87"/>
          <p:cNvSpPr>
            <a:spLocks noChangeShapeType="1"/>
          </p:cNvSpPr>
          <p:nvPr/>
        </p:nvSpPr>
        <p:spPr bwMode="auto">
          <a:xfrm flipH="1" flipV="1">
            <a:off x="838200" y="3733800"/>
            <a:ext cx="1143000" cy="0"/>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92" name="Oval 88"/>
          <p:cNvSpPr>
            <a:spLocks noChangeArrowheads="1"/>
          </p:cNvSpPr>
          <p:nvPr/>
        </p:nvSpPr>
        <p:spPr bwMode="auto">
          <a:xfrm>
            <a:off x="2081213" y="3505200"/>
            <a:ext cx="427037" cy="4873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93" name="Rectangle 89"/>
          <p:cNvSpPr>
            <a:spLocks noChangeArrowheads="1"/>
          </p:cNvSpPr>
          <p:nvPr/>
        </p:nvSpPr>
        <p:spPr bwMode="auto">
          <a:xfrm>
            <a:off x="2165350" y="3587750"/>
            <a:ext cx="258763" cy="3032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V</a:t>
            </a:r>
            <a:endParaRPr lang="en-US" altLang="zh-TW" sz="4000">
              <a:ea typeface="新細明體" panose="02020500000000000000" pitchFamily="18" charset="-120"/>
            </a:endParaRPr>
          </a:p>
        </p:txBody>
      </p:sp>
      <p:sp>
        <p:nvSpPr>
          <p:cNvPr id="40994" name="Rectangle 90"/>
          <p:cNvSpPr>
            <a:spLocks noChangeArrowheads="1"/>
          </p:cNvSpPr>
          <p:nvPr/>
        </p:nvSpPr>
        <p:spPr bwMode="auto">
          <a:xfrm>
            <a:off x="2209800" y="1981200"/>
            <a:ext cx="257175" cy="304800"/>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U</a:t>
            </a:r>
            <a:endParaRPr lang="en-US" altLang="zh-TW" sz="4000">
              <a:ea typeface="新細明體" panose="02020500000000000000" pitchFamily="18" charset="-120"/>
            </a:endParaRPr>
          </a:p>
        </p:txBody>
      </p:sp>
      <p:sp>
        <p:nvSpPr>
          <p:cNvPr id="40995" name="Oval 96"/>
          <p:cNvSpPr>
            <a:spLocks noChangeArrowheads="1"/>
          </p:cNvSpPr>
          <p:nvPr/>
        </p:nvSpPr>
        <p:spPr bwMode="auto">
          <a:xfrm>
            <a:off x="381000" y="3514725"/>
            <a:ext cx="427038" cy="4873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0996" name="Rectangle 97"/>
          <p:cNvSpPr>
            <a:spLocks noChangeArrowheads="1"/>
          </p:cNvSpPr>
          <p:nvPr/>
        </p:nvSpPr>
        <p:spPr bwMode="auto">
          <a:xfrm>
            <a:off x="465138" y="3595688"/>
            <a:ext cx="258762" cy="306387"/>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T</a:t>
            </a:r>
            <a:endParaRPr lang="en-US" altLang="zh-TW" sz="4000">
              <a:ea typeface="新細明體" panose="02020500000000000000" pitchFamily="18" charset="-120"/>
            </a:endParaRPr>
          </a:p>
        </p:txBody>
      </p:sp>
      <p:grpSp>
        <p:nvGrpSpPr>
          <p:cNvPr id="4" name="Group 121"/>
          <p:cNvGrpSpPr>
            <a:grpSpLocks/>
          </p:cNvGrpSpPr>
          <p:nvPr/>
        </p:nvGrpSpPr>
        <p:grpSpPr bwMode="auto">
          <a:xfrm>
            <a:off x="1152525" y="2133600"/>
            <a:ext cx="2428875" cy="1981200"/>
            <a:chOff x="726" y="1344"/>
            <a:chExt cx="1530" cy="1248"/>
          </a:xfrm>
        </p:grpSpPr>
        <p:sp>
          <p:nvSpPr>
            <p:cNvPr id="41012" name="Rectangle 92"/>
            <p:cNvSpPr>
              <a:spLocks noChangeArrowheads="1"/>
            </p:cNvSpPr>
            <p:nvPr/>
          </p:nvSpPr>
          <p:spPr bwMode="auto">
            <a:xfrm>
              <a:off x="1178" y="1680"/>
              <a:ext cx="230" cy="396"/>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1013" name="Rectangle 93"/>
            <p:cNvSpPr>
              <a:spLocks noChangeArrowheads="1"/>
            </p:cNvSpPr>
            <p:nvPr/>
          </p:nvSpPr>
          <p:spPr bwMode="auto">
            <a:xfrm>
              <a:off x="726" y="1344"/>
              <a:ext cx="231" cy="244"/>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1014" name="Rectangle 94"/>
            <p:cNvSpPr>
              <a:spLocks noChangeArrowheads="1"/>
            </p:cNvSpPr>
            <p:nvPr/>
          </p:nvSpPr>
          <p:spPr bwMode="auto">
            <a:xfrm>
              <a:off x="2025" y="2347"/>
              <a:ext cx="231" cy="24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grpSp>
      <p:grpSp>
        <p:nvGrpSpPr>
          <p:cNvPr id="5" name="Group 114"/>
          <p:cNvGrpSpPr>
            <a:grpSpLocks/>
          </p:cNvGrpSpPr>
          <p:nvPr/>
        </p:nvGrpSpPr>
        <p:grpSpPr bwMode="auto">
          <a:xfrm>
            <a:off x="1271588" y="2133600"/>
            <a:ext cx="2005012" cy="1905000"/>
            <a:chOff x="706" y="1975"/>
            <a:chExt cx="1302" cy="1062"/>
          </a:xfrm>
        </p:grpSpPr>
        <p:sp>
          <p:nvSpPr>
            <p:cNvPr id="41009" name="Rectangle 98"/>
            <p:cNvSpPr>
              <a:spLocks noChangeArrowheads="1"/>
            </p:cNvSpPr>
            <p:nvPr/>
          </p:nvSpPr>
          <p:spPr bwMode="auto">
            <a:xfrm>
              <a:off x="1440" y="2256"/>
              <a:ext cx="227" cy="261"/>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1010" name="Rectangle 99"/>
            <p:cNvSpPr>
              <a:spLocks noChangeArrowheads="1"/>
            </p:cNvSpPr>
            <p:nvPr/>
          </p:nvSpPr>
          <p:spPr bwMode="auto">
            <a:xfrm>
              <a:off x="706" y="2844"/>
              <a:ext cx="227" cy="193"/>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1011" name="Rectangle 101"/>
            <p:cNvSpPr>
              <a:spLocks noChangeArrowheads="1"/>
            </p:cNvSpPr>
            <p:nvPr/>
          </p:nvSpPr>
          <p:spPr bwMode="auto">
            <a:xfrm>
              <a:off x="1782" y="1975"/>
              <a:ext cx="226" cy="193"/>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grpSp>
      <p:sp>
        <p:nvSpPr>
          <p:cNvPr id="40999" name="Line 102"/>
          <p:cNvSpPr>
            <a:spLocks noChangeShapeType="1"/>
          </p:cNvSpPr>
          <p:nvPr/>
        </p:nvSpPr>
        <p:spPr bwMode="auto">
          <a:xfrm>
            <a:off x="2590800" y="2133600"/>
            <a:ext cx="1219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1000" name="Line 103"/>
          <p:cNvSpPr>
            <a:spLocks noChangeShapeType="1"/>
          </p:cNvSpPr>
          <p:nvPr/>
        </p:nvSpPr>
        <p:spPr bwMode="auto">
          <a:xfrm flipH="1">
            <a:off x="762000" y="2133600"/>
            <a:ext cx="1265238"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1001" name="Rectangle 104"/>
          <p:cNvSpPr>
            <a:spLocks noChangeArrowheads="1"/>
          </p:cNvSpPr>
          <p:nvPr/>
        </p:nvSpPr>
        <p:spPr bwMode="auto">
          <a:xfrm>
            <a:off x="3852863" y="1943100"/>
            <a:ext cx="346075" cy="323850"/>
          </a:xfrm>
          <a:prstGeom prst="rect">
            <a:avLst/>
          </a:prstGeom>
          <a:solidFill>
            <a:srgbClr val="FFFFFF"/>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800">
                <a:latin typeface="Times New Roman" panose="02020603050405020304" pitchFamily="18" charset="0"/>
                <a:ea typeface="SimSun" panose="02010600030101010101" pitchFamily="2" charset="-122"/>
              </a:rPr>
              <a:t>S’</a:t>
            </a:r>
            <a:endParaRPr lang="en-US" altLang="zh-TW" sz="4000">
              <a:ea typeface="新細明體" panose="02020500000000000000" pitchFamily="18" charset="-120"/>
            </a:endParaRPr>
          </a:p>
        </p:txBody>
      </p:sp>
      <p:sp>
        <p:nvSpPr>
          <p:cNvPr id="41002" name="Rectangle 105"/>
          <p:cNvSpPr>
            <a:spLocks noChangeArrowheads="1"/>
          </p:cNvSpPr>
          <p:nvPr/>
        </p:nvSpPr>
        <p:spPr bwMode="auto">
          <a:xfrm>
            <a:off x="454025" y="1943100"/>
            <a:ext cx="258763" cy="306388"/>
          </a:xfrm>
          <a:prstGeom prst="rect">
            <a:avLst/>
          </a:prstGeom>
          <a:solidFill>
            <a:srgbClr val="FFFFFF"/>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S</a:t>
            </a:r>
            <a:endParaRPr lang="en-US" altLang="zh-TW" sz="4000">
              <a:ea typeface="新細明體" panose="02020500000000000000" pitchFamily="18" charset="-120"/>
            </a:endParaRPr>
          </a:p>
        </p:txBody>
      </p:sp>
      <p:grpSp>
        <p:nvGrpSpPr>
          <p:cNvPr id="41003" name="Group 116"/>
          <p:cNvGrpSpPr>
            <a:grpSpLocks/>
          </p:cNvGrpSpPr>
          <p:nvPr/>
        </p:nvGrpSpPr>
        <p:grpSpPr bwMode="auto">
          <a:xfrm>
            <a:off x="2209800" y="2438400"/>
            <a:ext cx="228600" cy="990600"/>
            <a:chOff x="1393" y="1488"/>
            <a:chExt cx="118" cy="756"/>
          </a:xfrm>
        </p:grpSpPr>
        <p:sp>
          <p:nvSpPr>
            <p:cNvPr id="41007" name="Line 95"/>
            <p:cNvSpPr>
              <a:spLocks noChangeShapeType="1"/>
            </p:cNvSpPr>
            <p:nvPr/>
          </p:nvSpPr>
          <p:spPr bwMode="auto">
            <a:xfrm>
              <a:off x="1393" y="1492"/>
              <a:ext cx="0" cy="752"/>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008" name="Line 106"/>
            <p:cNvSpPr>
              <a:spLocks noChangeShapeType="1"/>
            </p:cNvSpPr>
            <p:nvPr/>
          </p:nvSpPr>
          <p:spPr bwMode="auto">
            <a:xfrm>
              <a:off x="1511" y="1488"/>
              <a:ext cx="0" cy="751"/>
            </a:xfrm>
            <a:prstGeom prst="line">
              <a:avLst/>
            </a:prstGeom>
            <a:noFill/>
            <a:ln w="9525">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41004" name="Oval 108"/>
          <p:cNvSpPr>
            <a:spLocks noChangeArrowheads="1"/>
          </p:cNvSpPr>
          <p:nvPr/>
        </p:nvSpPr>
        <p:spPr bwMode="auto">
          <a:xfrm>
            <a:off x="2084388" y="1900238"/>
            <a:ext cx="427037" cy="48418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261" name="Freeform 117"/>
          <p:cNvSpPr>
            <a:spLocks/>
          </p:cNvSpPr>
          <p:nvPr/>
        </p:nvSpPr>
        <p:spPr bwMode="auto">
          <a:xfrm>
            <a:off x="838200" y="2133600"/>
            <a:ext cx="2971800" cy="1600200"/>
          </a:xfrm>
          <a:custGeom>
            <a:avLst/>
            <a:gdLst>
              <a:gd name="T0" fmla="*/ 0 w 1872"/>
              <a:gd name="T1" fmla="*/ 0 h 1008"/>
              <a:gd name="T2" fmla="*/ 2147483647 w 1872"/>
              <a:gd name="T3" fmla="*/ 0 h 1008"/>
              <a:gd name="T4" fmla="*/ 2147483647 w 1872"/>
              <a:gd name="T5" fmla="*/ 2147483647 h 1008"/>
              <a:gd name="T6" fmla="*/ 2147483647 w 1872"/>
              <a:gd name="T7" fmla="*/ 2147483647 h 1008"/>
              <a:gd name="T8" fmla="*/ 0 60000 65536"/>
              <a:gd name="T9" fmla="*/ 0 60000 65536"/>
              <a:gd name="T10" fmla="*/ 0 60000 65536"/>
              <a:gd name="T11" fmla="*/ 0 60000 65536"/>
              <a:gd name="T12" fmla="*/ 0 w 1872"/>
              <a:gd name="T13" fmla="*/ 0 h 1008"/>
              <a:gd name="T14" fmla="*/ 1872 w 1872"/>
              <a:gd name="T15" fmla="*/ 1008 h 1008"/>
            </a:gdLst>
            <a:ahLst/>
            <a:cxnLst>
              <a:cxn ang="T8">
                <a:pos x="T0" y="T1"/>
              </a:cxn>
              <a:cxn ang="T9">
                <a:pos x="T2" y="T3"/>
              </a:cxn>
              <a:cxn ang="T10">
                <a:pos x="T4" y="T5"/>
              </a:cxn>
              <a:cxn ang="T11">
                <a:pos x="T6" y="T7"/>
              </a:cxn>
            </a:cxnLst>
            <a:rect l="T12" t="T13" r="T14" b="T15"/>
            <a:pathLst>
              <a:path w="1872" h="1008">
                <a:moveTo>
                  <a:pt x="0" y="0"/>
                </a:moveTo>
                <a:lnTo>
                  <a:pt x="864" y="0"/>
                </a:lnTo>
                <a:lnTo>
                  <a:pt x="864" y="1008"/>
                </a:lnTo>
                <a:lnTo>
                  <a:pt x="1872" y="1008"/>
                </a:lnTo>
              </a:path>
            </a:pathLst>
          </a:custGeom>
          <a:noFill/>
          <a:ln w="57150">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6262" name="Freeform 118"/>
          <p:cNvSpPr>
            <a:spLocks/>
          </p:cNvSpPr>
          <p:nvPr/>
        </p:nvSpPr>
        <p:spPr bwMode="auto">
          <a:xfrm flipH="1">
            <a:off x="838200" y="2133600"/>
            <a:ext cx="2971800" cy="1600200"/>
          </a:xfrm>
          <a:custGeom>
            <a:avLst/>
            <a:gdLst>
              <a:gd name="T0" fmla="*/ 0 w 1872"/>
              <a:gd name="T1" fmla="*/ 0 h 1008"/>
              <a:gd name="T2" fmla="*/ 2147483647 w 1872"/>
              <a:gd name="T3" fmla="*/ 0 h 1008"/>
              <a:gd name="T4" fmla="*/ 2147483647 w 1872"/>
              <a:gd name="T5" fmla="*/ 2147483647 h 1008"/>
              <a:gd name="T6" fmla="*/ 2147483647 w 1872"/>
              <a:gd name="T7" fmla="*/ 2147483647 h 1008"/>
              <a:gd name="T8" fmla="*/ 0 60000 65536"/>
              <a:gd name="T9" fmla="*/ 0 60000 65536"/>
              <a:gd name="T10" fmla="*/ 0 60000 65536"/>
              <a:gd name="T11" fmla="*/ 0 60000 65536"/>
              <a:gd name="T12" fmla="*/ 0 w 1872"/>
              <a:gd name="T13" fmla="*/ 0 h 1008"/>
              <a:gd name="T14" fmla="*/ 1872 w 1872"/>
              <a:gd name="T15" fmla="*/ 1008 h 1008"/>
            </a:gdLst>
            <a:ahLst/>
            <a:cxnLst>
              <a:cxn ang="T8">
                <a:pos x="T0" y="T1"/>
              </a:cxn>
              <a:cxn ang="T9">
                <a:pos x="T2" y="T3"/>
              </a:cxn>
              <a:cxn ang="T10">
                <a:pos x="T4" y="T5"/>
              </a:cxn>
              <a:cxn ang="T11">
                <a:pos x="T6" y="T7"/>
              </a:cxn>
            </a:cxnLst>
            <a:rect l="T12" t="T13" r="T14" b="T15"/>
            <a:pathLst>
              <a:path w="1872" h="1008">
                <a:moveTo>
                  <a:pt x="0" y="0"/>
                </a:moveTo>
                <a:lnTo>
                  <a:pt x="864" y="0"/>
                </a:lnTo>
                <a:lnTo>
                  <a:pt x="864" y="1008"/>
                </a:lnTo>
                <a:lnTo>
                  <a:pt x="1872" y="1008"/>
                </a:lnTo>
              </a:path>
            </a:pathLst>
          </a:custGeom>
          <a:noFill/>
          <a:ln w="57150">
            <a:solidFill>
              <a:srgbClr val="0000FF">
                <a:alpha val="50195"/>
              </a:srgb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1"/>
                                        </p:tgtEl>
                                        <p:attrNameLst>
                                          <p:attrName>style.visibility</p:attrName>
                                        </p:attrNameLst>
                                      </p:cBhvr>
                                      <p:to>
                                        <p:strVal val="visible"/>
                                      </p:to>
                                    </p:set>
                                    <p:animEffect transition="in" filter="wipe(left)">
                                      <p:cBhvr>
                                        <p:cTn id="7" dur="500"/>
                                        <p:tgtEl>
                                          <p:spTgt spid="626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childTnLst>
                          </p:cTn>
                        </p:par>
                        <p:par>
                          <p:cTn id="11" fill="hold" nodeType="afterGroup">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6262"/>
                                        </p:tgtEl>
                                        <p:attrNameLst>
                                          <p:attrName>style.visibility</p:attrName>
                                        </p:attrNameLst>
                                      </p:cBhvr>
                                      <p:to>
                                        <p:strVal val="visible"/>
                                      </p:to>
                                    </p:set>
                                    <p:animEffect transition="in" filter="wipe(right)">
                                      <p:cBhvr>
                                        <p:cTn id="14" dur="500"/>
                                        <p:tgtEl>
                                          <p:spTgt spid="6262"/>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childTnLst>
                          </p:cTn>
                        </p:par>
                        <p:par>
                          <p:cTn id="18" fill="hold" nodeType="afterGroup">
                            <p:stCondLst>
                              <p:cond delay="40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nodeType="afterGroup">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622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1" nodeType="clickEffect">
                                  <p:stCondLst>
                                    <p:cond delay="0"/>
                                  </p:stCondLst>
                                  <p:childTnLst>
                                    <p:animEffect transition="out" filter="dissolve">
                                      <p:cBhvr>
                                        <p:cTn id="27" dur="500"/>
                                        <p:tgtEl>
                                          <p:spTgt spid="6221"/>
                                        </p:tgtEl>
                                      </p:cBhvr>
                                    </p:animEffect>
                                    <p:set>
                                      <p:cBhvr>
                                        <p:cTn id="28" dur="1" fill="hold">
                                          <p:stCondLst>
                                            <p:cond delay="499"/>
                                          </p:stCondLst>
                                        </p:cTn>
                                        <p:tgtEl>
                                          <p:spTgt spid="622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1" grpId="0"/>
      <p:bldP spid="6221" grpId="1"/>
      <p:bldP spid="6261" grpId="0" animBg="1"/>
      <p:bldP spid="626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19200" y="152400"/>
            <a:ext cx="6781800" cy="1143000"/>
          </a:xfrm>
        </p:spPr>
        <p:txBody>
          <a:bodyPr/>
          <a:lstStyle/>
          <a:p>
            <a:pPr eaLnBrk="1" hangingPunct="1"/>
            <a:r>
              <a:rPr lang="en-US" altLang="zh-TW" sz="3600" smtClean="0">
                <a:solidFill>
                  <a:schemeClr val="accent2"/>
                </a:solidFill>
                <a:ea typeface="新細明體" panose="02020500000000000000" pitchFamily="18" charset="-120"/>
              </a:rPr>
              <a:t>Relay transceiver between wireless base stations </a:t>
            </a:r>
          </a:p>
        </p:txBody>
      </p:sp>
      <p:grpSp>
        <p:nvGrpSpPr>
          <p:cNvPr id="2" name="Group 120"/>
          <p:cNvGrpSpPr>
            <a:grpSpLocks/>
          </p:cNvGrpSpPr>
          <p:nvPr/>
        </p:nvGrpSpPr>
        <p:grpSpPr bwMode="auto">
          <a:xfrm>
            <a:off x="609600" y="5105400"/>
            <a:ext cx="7832725" cy="1497013"/>
            <a:chOff x="384" y="3333"/>
            <a:chExt cx="4934" cy="943"/>
          </a:xfrm>
        </p:grpSpPr>
        <p:sp>
          <p:nvSpPr>
            <p:cNvPr id="42075" name="Text Box 12"/>
            <p:cNvSpPr txBox="1">
              <a:spLocks noChangeArrowheads="1"/>
            </p:cNvSpPr>
            <p:nvPr/>
          </p:nvSpPr>
          <p:spPr bwMode="auto">
            <a:xfrm>
              <a:off x="384" y="3333"/>
              <a:ext cx="928"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Time slot 3:</a:t>
              </a:r>
              <a:endParaRPr lang="en-US" altLang="zh-TW" sz="3200">
                <a:ea typeface="新細明體" panose="02020500000000000000" pitchFamily="18" charset="-120"/>
              </a:endParaRPr>
            </a:p>
          </p:txBody>
        </p:sp>
        <p:sp>
          <p:nvSpPr>
            <p:cNvPr id="42076" name="Text Box 13"/>
            <p:cNvSpPr txBox="1">
              <a:spLocks noChangeArrowheads="1"/>
            </p:cNvSpPr>
            <p:nvPr/>
          </p:nvSpPr>
          <p:spPr bwMode="auto">
            <a:xfrm>
              <a:off x="3340" y="3465"/>
              <a:ext cx="52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b</a:t>
              </a:r>
              <a:r>
                <a:rPr lang="en-US" altLang="zh-CN" baseline="-25000">
                  <a:latin typeface="Times New Roman" panose="02020603050405020304" pitchFamily="18" charset="0"/>
                  <a:ea typeface="SimSun" panose="02010600030101010101" pitchFamily="2" charset="-122"/>
                </a:rPr>
                <a:t>1</a:t>
              </a:r>
              <a:r>
                <a:rPr lang="en-US" altLang="zh-CN">
                  <a:latin typeface="Times New Roman" panose="02020603050405020304" pitchFamily="18" charset="0"/>
                  <a:ea typeface="SimSun" panose="02010600030101010101" pitchFamily="2" charset="-122"/>
                  <a:sym typeface="Symbol" panose="05050102010706020507" pitchFamily="18" charset="2"/>
                </a:rPr>
                <a:t></a:t>
              </a:r>
              <a:r>
                <a:rPr lang="en-US" altLang="zh-CN">
                  <a:latin typeface="Times New Roman" panose="02020603050405020304" pitchFamily="18" charset="0"/>
                  <a:ea typeface="SimSun" panose="02010600030101010101" pitchFamily="2" charset="-122"/>
                </a:rPr>
                <a:t>b</a:t>
              </a:r>
              <a:r>
                <a:rPr lang="en-US" altLang="zh-CN" baseline="-25000">
                  <a:latin typeface="Times New Roman" panose="02020603050405020304" pitchFamily="18" charset="0"/>
                  <a:ea typeface="SimSun" panose="02010600030101010101" pitchFamily="2" charset="-122"/>
                </a:rPr>
                <a:t>2</a:t>
              </a:r>
              <a:endParaRPr lang="en-US" altLang="zh-CN" sz="1800" baseline="-25000">
                <a:latin typeface="Times New Roman" panose="02020603050405020304" pitchFamily="18" charset="0"/>
                <a:ea typeface="SimSun" panose="02010600030101010101" pitchFamily="2" charset="-122"/>
              </a:endParaRPr>
            </a:p>
            <a:p>
              <a:pPr eaLnBrk="1" hangingPunct="1">
                <a:spcBef>
                  <a:spcPct val="0"/>
                </a:spcBef>
              </a:pPr>
              <a:endParaRPr lang="zh-TW" altLang="en-US" sz="3200">
                <a:ea typeface="新細明體" panose="02020500000000000000" pitchFamily="18" charset="-120"/>
              </a:endParaRPr>
            </a:p>
          </p:txBody>
        </p:sp>
        <p:grpSp>
          <p:nvGrpSpPr>
            <p:cNvPr id="42077" name="Group 31"/>
            <p:cNvGrpSpPr>
              <a:grpSpLocks/>
            </p:cNvGrpSpPr>
            <p:nvPr/>
          </p:nvGrpSpPr>
          <p:grpSpPr bwMode="auto">
            <a:xfrm>
              <a:off x="3541" y="3802"/>
              <a:ext cx="116" cy="222"/>
              <a:chOff x="9486" y="8310"/>
              <a:chExt cx="192" cy="420"/>
            </a:xfrm>
          </p:grpSpPr>
          <p:sp>
            <p:nvSpPr>
              <p:cNvPr id="42114" name="Line 32"/>
              <p:cNvSpPr>
                <a:spLocks noChangeShapeType="1"/>
              </p:cNvSpPr>
              <p:nvPr/>
            </p:nvSpPr>
            <p:spPr bwMode="auto">
              <a:xfrm>
                <a:off x="9486" y="8322"/>
                <a:ext cx="96"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15" name="Freeform 33"/>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78" name="Freeform 34"/>
            <p:cNvSpPr>
              <a:spLocks/>
            </p:cNvSpPr>
            <p:nvPr/>
          </p:nvSpPr>
          <p:spPr bwMode="auto">
            <a:xfrm>
              <a:off x="571" y="3693"/>
              <a:ext cx="4747" cy="318"/>
            </a:xfrm>
            <a:custGeom>
              <a:avLst/>
              <a:gdLst>
                <a:gd name="T0" fmla="*/ 0 w 7920"/>
                <a:gd name="T1" fmla="*/ 4 h 602"/>
                <a:gd name="T2" fmla="*/ 37 w 7920"/>
                <a:gd name="T3" fmla="*/ 1 h 602"/>
                <a:gd name="T4" fmla="*/ 65 w 7920"/>
                <a:gd name="T5" fmla="*/ 3 h 602"/>
                <a:gd name="T6" fmla="*/ 104 w 7920"/>
                <a:gd name="T7" fmla="*/ 3 h 602"/>
                <a:gd name="T8" fmla="*/ 127 w 7920"/>
                <a:gd name="T9" fmla="*/ 3 h 602"/>
                <a:gd name="T10" fmla="*/ 132 w 7920"/>
                <a:gd name="T11" fmla="*/ 4 h 602"/>
                <a:gd name="T12" fmla="*/ 0 60000 65536"/>
                <a:gd name="T13" fmla="*/ 0 60000 65536"/>
                <a:gd name="T14" fmla="*/ 0 60000 65536"/>
                <a:gd name="T15" fmla="*/ 0 60000 65536"/>
                <a:gd name="T16" fmla="*/ 0 60000 65536"/>
                <a:gd name="T17" fmla="*/ 0 60000 65536"/>
                <a:gd name="T18" fmla="*/ 0 w 7920"/>
                <a:gd name="T19" fmla="*/ 0 h 602"/>
                <a:gd name="T20" fmla="*/ 7920 w 7920"/>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7920" h="602">
                  <a:moveTo>
                    <a:pt x="0" y="578"/>
                  </a:moveTo>
                  <a:cubicBezTo>
                    <a:pt x="787" y="303"/>
                    <a:pt x="1574" y="28"/>
                    <a:pt x="2220" y="14"/>
                  </a:cubicBezTo>
                  <a:cubicBezTo>
                    <a:pt x="2866" y="0"/>
                    <a:pt x="3208" y="422"/>
                    <a:pt x="3876" y="494"/>
                  </a:cubicBezTo>
                  <a:cubicBezTo>
                    <a:pt x="4544" y="566"/>
                    <a:pt x="5604" y="438"/>
                    <a:pt x="6228" y="446"/>
                  </a:cubicBezTo>
                  <a:cubicBezTo>
                    <a:pt x="6852" y="454"/>
                    <a:pt x="7338" y="516"/>
                    <a:pt x="7620" y="542"/>
                  </a:cubicBezTo>
                  <a:cubicBezTo>
                    <a:pt x="7902" y="568"/>
                    <a:pt x="7911" y="585"/>
                    <a:pt x="7920" y="602"/>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42079" name="Group 35"/>
            <p:cNvGrpSpPr>
              <a:grpSpLocks/>
            </p:cNvGrpSpPr>
            <p:nvPr/>
          </p:nvGrpSpPr>
          <p:grpSpPr bwMode="auto">
            <a:xfrm>
              <a:off x="3235" y="3665"/>
              <a:ext cx="713" cy="292"/>
              <a:chOff x="7667" y="10295"/>
              <a:chExt cx="1585" cy="1332"/>
            </a:xfrm>
          </p:grpSpPr>
          <p:grpSp>
            <p:nvGrpSpPr>
              <p:cNvPr id="42106" name="Group 36"/>
              <p:cNvGrpSpPr>
                <a:grpSpLocks/>
              </p:cNvGrpSpPr>
              <p:nvPr/>
            </p:nvGrpSpPr>
            <p:grpSpPr bwMode="auto">
              <a:xfrm flipH="1">
                <a:off x="7667" y="10319"/>
                <a:ext cx="553" cy="1284"/>
                <a:chOff x="6857" y="7880"/>
                <a:chExt cx="1153" cy="1332"/>
              </a:xfrm>
            </p:grpSpPr>
            <p:sp>
              <p:nvSpPr>
                <p:cNvPr id="42111" name="Freeform 37"/>
                <p:cNvSpPr>
                  <a:spLocks/>
                </p:cNvSpPr>
                <p:nvPr/>
              </p:nvSpPr>
              <p:spPr bwMode="auto">
                <a:xfrm rot="232276">
                  <a:off x="7590" y="7880"/>
                  <a:ext cx="420" cy="1332"/>
                </a:xfrm>
                <a:custGeom>
                  <a:avLst/>
                  <a:gdLst>
                    <a:gd name="T0" fmla="*/ 0 w 420"/>
                    <a:gd name="T1" fmla="*/ 0 h 1332"/>
                    <a:gd name="T2" fmla="*/ 336 w 420"/>
                    <a:gd name="T3" fmla="*/ 432 h 1332"/>
                    <a:gd name="T4" fmla="*/ 384 w 420"/>
                    <a:gd name="T5" fmla="*/ 888 h 1332"/>
                    <a:gd name="T6" fmla="*/ 120 w 420"/>
                    <a:gd name="T7" fmla="*/ 1332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112" name="Freeform 38"/>
                <p:cNvSpPr>
                  <a:spLocks/>
                </p:cNvSpPr>
                <p:nvPr/>
              </p:nvSpPr>
              <p:spPr bwMode="auto">
                <a:xfrm rot="232276">
                  <a:off x="7194" y="8056"/>
                  <a:ext cx="359" cy="975"/>
                </a:xfrm>
                <a:custGeom>
                  <a:avLst/>
                  <a:gdLst>
                    <a:gd name="T0" fmla="*/ 0 w 420"/>
                    <a:gd name="T1" fmla="*/ 0 h 1332"/>
                    <a:gd name="T2" fmla="*/ 96 w 420"/>
                    <a:gd name="T3" fmla="*/ 36 h 1332"/>
                    <a:gd name="T4" fmla="*/ 109 w 420"/>
                    <a:gd name="T5" fmla="*/ 73 h 1332"/>
                    <a:gd name="T6" fmla="*/ 34 w 420"/>
                    <a:gd name="T7" fmla="*/ 11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113" name="Freeform 39"/>
                <p:cNvSpPr>
                  <a:spLocks/>
                </p:cNvSpPr>
                <p:nvPr/>
              </p:nvSpPr>
              <p:spPr bwMode="auto">
                <a:xfrm rot="232276">
                  <a:off x="6857" y="8316"/>
                  <a:ext cx="249" cy="451"/>
                </a:xfrm>
                <a:custGeom>
                  <a:avLst/>
                  <a:gdLst>
                    <a:gd name="T0" fmla="*/ 0 w 420"/>
                    <a:gd name="T1" fmla="*/ 0 h 1332"/>
                    <a:gd name="T2" fmla="*/ 5 w 420"/>
                    <a:gd name="T3" fmla="*/ 0 h 1332"/>
                    <a:gd name="T4" fmla="*/ 6 w 420"/>
                    <a:gd name="T5" fmla="*/ 0 h 1332"/>
                    <a:gd name="T6" fmla="*/ 2 w 420"/>
                    <a:gd name="T7" fmla="*/ 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107" name="Group 40"/>
              <p:cNvGrpSpPr>
                <a:grpSpLocks/>
              </p:cNvGrpSpPr>
              <p:nvPr/>
            </p:nvGrpSpPr>
            <p:grpSpPr bwMode="auto">
              <a:xfrm>
                <a:off x="8699" y="10295"/>
                <a:ext cx="553" cy="1332"/>
                <a:chOff x="6857" y="7880"/>
                <a:chExt cx="1153" cy="1332"/>
              </a:xfrm>
            </p:grpSpPr>
            <p:sp>
              <p:nvSpPr>
                <p:cNvPr id="42108" name="Freeform 41"/>
                <p:cNvSpPr>
                  <a:spLocks/>
                </p:cNvSpPr>
                <p:nvPr/>
              </p:nvSpPr>
              <p:spPr bwMode="auto">
                <a:xfrm rot="232276">
                  <a:off x="7590" y="7880"/>
                  <a:ext cx="420" cy="1332"/>
                </a:xfrm>
                <a:custGeom>
                  <a:avLst/>
                  <a:gdLst>
                    <a:gd name="T0" fmla="*/ 0 w 420"/>
                    <a:gd name="T1" fmla="*/ 0 h 1332"/>
                    <a:gd name="T2" fmla="*/ 336 w 420"/>
                    <a:gd name="T3" fmla="*/ 432 h 1332"/>
                    <a:gd name="T4" fmla="*/ 384 w 420"/>
                    <a:gd name="T5" fmla="*/ 888 h 1332"/>
                    <a:gd name="T6" fmla="*/ 120 w 420"/>
                    <a:gd name="T7" fmla="*/ 1332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109" name="Freeform 42"/>
                <p:cNvSpPr>
                  <a:spLocks/>
                </p:cNvSpPr>
                <p:nvPr/>
              </p:nvSpPr>
              <p:spPr bwMode="auto">
                <a:xfrm rot="232276">
                  <a:off x="7194" y="8056"/>
                  <a:ext cx="359" cy="975"/>
                </a:xfrm>
                <a:custGeom>
                  <a:avLst/>
                  <a:gdLst>
                    <a:gd name="T0" fmla="*/ 0 w 420"/>
                    <a:gd name="T1" fmla="*/ 0 h 1332"/>
                    <a:gd name="T2" fmla="*/ 96 w 420"/>
                    <a:gd name="T3" fmla="*/ 36 h 1332"/>
                    <a:gd name="T4" fmla="*/ 109 w 420"/>
                    <a:gd name="T5" fmla="*/ 73 h 1332"/>
                    <a:gd name="T6" fmla="*/ 34 w 420"/>
                    <a:gd name="T7" fmla="*/ 11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110" name="Freeform 43"/>
                <p:cNvSpPr>
                  <a:spLocks/>
                </p:cNvSpPr>
                <p:nvPr/>
              </p:nvSpPr>
              <p:spPr bwMode="auto">
                <a:xfrm rot="232276">
                  <a:off x="6857" y="8316"/>
                  <a:ext cx="249" cy="451"/>
                </a:xfrm>
                <a:custGeom>
                  <a:avLst/>
                  <a:gdLst>
                    <a:gd name="T0" fmla="*/ 0 w 420"/>
                    <a:gd name="T1" fmla="*/ 0 h 1332"/>
                    <a:gd name="T2" fmla="*/ 5 w 420"/>
                    <a:gd name="T3" fmla="*/ 0 h 1332"/>
                    <a:gd name="T4" fmla="*/ 6 w 420"/>
                    <a:gd name="T5" fmla="*/ 0 h 1332"/>
                    <a:gd name="T6" fmla="*/ 2 w 420"/>
                    <a:gd name="T7" fmla="*/ 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grpSp>
          <p:nvGrpSpPr>
            <p:cNvPr id="42080" name="Group 44"/>
            <p:cNvGrpSpPr>
              <a:grpSpLocks/>
            </p:cNvGrpSpPr>
            <p:nvPr/>
          </p:nvGrpSpPr>
          <p:grpSpPr bwMode="auto">
            <a:xfrm>
              <a:off x="1369" y="3605"/>
              <a:ext cx="115" cy="222"/>
              <a:chOff x="9486" y="8310"/>
              <a:chExt cx="192" cy="420"/>
            </a:xfrm>
          </p:grpSpPr>
          <p:sp>
            <p:nvSpPr>
              <p:cNvPr id="42104" name="Line 45"/>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05" name="Freeform 46"/>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81" name="Line 47"/>
            <p:cNvSpPr>
              <a:spLocks noChangeShapeType="1"/>
            </p:cNvSpPr>
            <p:nvPr/>
          </p:nvSpPr>
          <p:spPr bwMode="auto">
            <a:xfrm>
              <a:off x="1434" y="3536"/>
              <a:ext cx="1"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82" name="Rectangle 48"/>
            <p:cNvSpPr>
              <a:spLocks noChangeArrowheads="1"/>
            </p:cNvSpPr>
            <p:nvPr/>
          </p:nvSpPr>
          <p:spPr bwMode="auto">
            <a:xfrm>
              <a:off x="1398" y="3809"/>
              <a:ext cx="65"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83" name="Rectangle 49"/>
            <p:cNvSpPr>
              <a:spLocks noChangeArrowheads="1"/>
            </p:cNvSpPr>
            <p:nvPr/>
          </p:nvSpPr>
          <p:spPr bwMode="auto">
            <a:xfrm>
              <a:off x="2847" y="4132"/>
              <a:ext cx="190" cy="144"/>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endParaRPr lang="zh-TW" altLang="en-US" sz="3200">
                <a:ea typeface="新細明體" panose="02020500000000000000" pitchFamily="18" charset="-120"/>
              </a:endParaRPr>
            </a:p>
          </p:txBody>
        </p:sp>
        <p:grpSp>
          <p:nvGrpSpPr>
            <p:cNvPr id="42084" name="Group 50"/>
            <p:cNvGrpSpPr>
              <a:grpSpLocks/>
            </p:cNvGrpSpPr>
            <p:nvPr/>
          </p:nvGrpSpPr>
          <p:grpSpPr bwMode="auto">
            <a:xfrm>
              <a:off x="4254" y="3795"/>
              <a:ext cx="115" cy="222"/>
              <a:chOff x="9486" y="8310"/>
              <a:chExt cx="192" cy="420"/>
            </a:xfrm>
          </p:grpSpPr>
          <p:sp>
            <p:nvSpPr>
              <p:cNvPr id="42102" name="Line 51"/>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03" name="Freeform 52"/>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85" name="Line 53"/>
            <p:cNvSpPr>
              <a:spLocks noChangeShapeType="1"/>
            </p:cNvSpPr>
            <p:nvPr/>
          </p:nvSpPr>
          <p:spPr bwMode="auto">
            <a:xfrm>
              <a:off x="4318" y="3727"/>
              <a:ext cx="1"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86" name="Rectangle 54"/>
            <p:cNvSpPr>
              <a:spLocks noChangeArrowheads="1"/>
            </p:cNvSpPr>
            <p:nvPr/>
          </p:nvSpPr>
          <p:spPr bwMode="auto">
            <a:xfrm>
              <a:off x="4282" y="3999"/>
              <a:ext cx="65" cy="58"/>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87" name="Rectangle 55"/>
            <p:cNvSpPr>
              <a:spLocks noChangeArrowheads="1"/>
            </p:cNvSpPr>
            <p:nvPr/>
          </p:nvSpPr>
          <p:spPr bwMode="auto">
            <a:xfrm>
              <a:off x="4271" y="4100"/>
              <a:ext cx="313" cy="144"/>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endParaRPr lang="zh-TW" altLang="en-US" sz="3200">
                <a:ea typeface="新細明體" panose="02020500000000000000" pitchFamily="18" charset="-120"/>
              </a:endParaRPr>
            </a:p>
          </p:txBody>
        </p:sp>
        <p:grpSp>
          <p:nvGrpSpPr>
            <p:cNvPr id="42088" name="Group 56"/>
            <p:cNvGrpSpPr>
              <a:grpSpLocks/>
            </p:cNvGrpSpPr>
            <p:nvPr/>
          </p:nvGrpSpPr>
          <p:grpSpPr bwMode="auto">
            <a:xfrm>
              <a:off x="2829" y="3821"/>
              <a:ext cx="116" cy="222"/>
              <a:chOff x="9486" y="8310"/>
              <a:chExt cx="192" cy="420"/>
            </a:xfrm>
          </p:grpSpPr>
          <p:sp>
            <p:nvSpPr>
              <p:cNvPr id="42100" name="Line 57"/>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01" name="Freeform 58"/>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89" name="Line 59"/>
            <p:cNvSpPr>
              <a:spLocks noChangeShapeType="1"/>
            </p:cNvSpPr>
            <p:nvPr/>
          </p:nvSpPr>
          <p:spPr bwMode="auto">
            <a:xfrm>
              <a:off x="2894" y="3752"/>
              <a:ext cx="1"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90" name="Rectangle 60"/>
            <p:cNvSpPr>
              <a:spLocks noChangeArrowheads="1"/>
            </p:cNvSpPr>
            <p:nvPr/>
          </p:nvSpPr>
          <p:spPr bwMode="auto">
            <a:xfrm>
              <a:off x="2858" y="4025"/>
              <a:ext cx="65"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42091" name="Group 64"/>
            <p:cNvGrpSpPr>
              <a:grpSpLocks/>
            </p:cNvGrpSpPr>
            <p:nvPr/>
          </p:nvGrpSpPr>
          <p:grpSpPr bwMode="auto">
            <a:xfrm>
              <a:off x="672" y="3808"/>
              <a:ext cx="115" cy="222"/>
              <a:chOff x="9486" y="8310"/>
              <a:chExt cx="192" cy="420"/>
            </a:xfrm>
          </p:grpSpPr>
          <p:sp>
            <p:nvSpPr>
              <p:cNvPr id="42098" name="Line 65"/>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99" name="Freeform 66"/>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92" name="Group 70"/>
            <p:cNvGrpSpPr>
              <a:grpSpLocks/>
            </p:cNvGrpSpPr>
            <p:nvPr/>
          </p:nvGrpSpPr>
          <p:grpSpPr bwMode="auto">
            <a:xfrm>
              <a:off x="4987" y="3821"/>
              <a:ext cx="115" cy="222"/>
              <a:chOff x="9486" y="8310"/>
              <a:chExt cx="192" cy="420"/>
            </a:xfrm>
          </p:grpSpPr>
          <p:sp>
            <p:nvSpPr>
              <p:cNvPr id="42096" name="Line 71"/>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97" name="Freeform 72"/>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93" name="Group 76"/>
            <p:cNvGrpSpPr>
              <a:grpSpLocks/>
            </p:cNvGrpSpPr>
            <p:nvPr/>
          </p:nvGrpSpPr>
          <p:grpSpPr bwMode="auto">
            <a:xfrm>
              <a:off x="2132" y="3611"/>
              <a:ext cx="115" cy="222"/>
              <a:chOff x="9486" y="8310"/>
              <a:chExt cx="192" cy="420"/>
            </a:xfrm>
          </p:grpSpPr>
          <p:sp>
            <p:nvSpPr>
              <p:cNvPr id="42094" name="Line 77"/>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95" name="Freeform 78"/>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grpSp>
        <p:nvGrpSpPr>
          <p:cNvPr id="13" name="Group 119"/>
          <p:cNvGrpSpPr>
            <a:grpSpLocks/>
          </p:cNvGrpSpPr>
          <p:nvPr/>
        </p:nvGrpSpPr>
        <p:grpSpPr bwMode="auto">
          <a:xfrm>
            <a:off x="609600" y="3276600"/>
            <a:ext cx="7797800" cy="1506538"/>
            <a:chOff x="384" y="2134"/>
            <a:chExt cx="4912" cy="949"/>
          </a:xfrm>
        </p:grpSpPr>
        <p:sp>
          <p:nvSpPr>
            <p:cNvPr id="42039" name="Text Box 3"/>
            <p:cNvSpPr txBox="1">
              <a:spLocks noChangeArrowheads="1"/>
            </p:cNvSpPr>
            <p:nvPr/>
          </p:nvSpPr>
          <p:spPr bwMode="auto">
            <a:xfrm>
              <a:off x="3951" y="2215"/>
              <a:ext cx="31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b</a:t>
              </a:r>
              <a:r>
                <a:rPr lang="en-US" altLang="zh-CN" baseline="-25000">
                  <a:latin typeface="Times New Roman" panose="02020603050405020304" pitchFamily="18" charset="0"/>
                  <a:ea typeface="SimSun" panose="02010600030101010101" pitchFamily="2" charset="-122"/>
                </a:rPr>
                <a:t>2</a:t>
              </a:r>
              <a:endParaRPr lang="en-US" altLang="zh-TW" sz="3200">
                <a:ea typeface="新細明體" panose="02020500000000000000" pitchFamily="18" charset="-120"/>
              </a:endParaRPr>
            </a:p>
          </p:txBody>
        </p:sp>
        <p:grpSp>
          <p:nvGrpSpPr>
            <p:cNvPr id="42040" name="Group 4"/>
            <p:cNvGrpSpPr>
              <a:grpSpLocks/>
            </p:cNvGrpSpPr>
            <p:nvPr/>
          </p:nvGrpSpPr>
          <p:grpSpPr bwMode="auto">
            <a:xfrm>
              <a:off x="3520" y="2609"/>
              <a:ext cx="115" cy="222"/>
              <a:chOff x="9486" y="8310"/>
              <a:chExt cx="192" cy="420"/>
            </a:xfrm>
          </p:grpSpPr>
          <p:sp>
            <p:nvSpPr>
              <p:cNvPr id="42073" name="Line 5"/>
              <p:cNvSpPr>
                <a:spLocks noChangeShapeType="1"/>
              </p:cNvSpPr>
              <p:nvPr/>
            </p:nvSpPr>
            <p:spPr bwMode="auto">
              <a:xfrm>
                <a:off x="9486" y="8322"/>
                <a:ext cx="96"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74" name="Freeform 6"/>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41" name="Freeform 7"/>
            <p:cNvSpPr>
              <a:spLocks/>
            </p:cNvSpPr>
            <p:nvPr/>
          </p:nvSpPr>
          <p:spPr bwMode="auto">
            <a:xfrm>
              <a:off x="549" y="2500"/>
              <a:ext cx="4747" cy="318"/>
            </a:xfrm>
            <a:custGeom>
              <a:avLst/>
              <a:gdLst>
                <a:gd name="T0" fmla="*/ 0 w 7920"/>
                <a:gd name="T1" fmla="*/ 4 h 602"/>
                <a:gd name="T2" fmla="*/ 37 w 7920"/>
                <a:gd name="T3" fmla="*/ 1 h 602"/>
                <a:gd name="T4" fmla="*/ 65 w 7920"/>
                <a:gd name="T5" fmla="*/ 3 h 602"/>
                <a:gd name="T6" fmla="*/ 104 w 7920"/>
                <a:gd name="T7" fmla="*/ 3 h 602"/>
                <a:gd name="T8" fmla="*/ 127 w 7920"/>
                <a:gd name="T9" fmla="*/ 3 h 602"/>
                <a:gd name="T10" fmla="*/ 132 w 7920"/>
                <a:gd name="T11" fmla="*/ 4 h 602"/>
                <a:gd name="T12" fmla="*/ 0 60000 65536"/>
                <a:gd name="T13" fmla="*/ 0 60000 65536"/>
                <a:gd name="T14" fmla="*/ 0 60000 65536"/>
                <a:gd name="T15" fmla="*/ 0 60000 65536"/>
                <a:gd name="T16" fmla="*/ 0 60000 65536"/>
                <a:gd name="T17" fmla="*/ 0 60000 65536"/>
                <a:gd name="T18" fmla="*/ 0 w 7920"/>
                <a:gd name="T19" fmla="*/ 0 h 602"/>
                <a:gd name="T20" fmla="*/ 7920 w 7920"/>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7920" h="602">
                  <a:moveTo>
                    <a:pt x="0" y="578"/>
                  </a:moveTo>
                  <a:cubicBezTo>
                    <a:pt x="787" y="303"/>
                    <a:pt x="1574" y="28"/>
                    <a:pt x="2220" y="14"/>
                  </a:cubicBezTo>
                  <a:cubicBezTo>
                    <a:pt x="2866" y="0"/>
                    <a:pt x="3208" y="422"/>
                    <a:pt x="3876" y="494"/>
                  </a:cubicBezTo>
                  <a:cubicBezTo>
                    <a:pt x="4544" y="566"/>
                    <a:pt x="5604" y="438"/>
                    <a:pt x="6228" y="446"/>
                  </a:cubicBezTo>
                  <a:cubicBezTo>
                    <a:pt x="6852" y="454"/>
                    <a:pt x="7338" y="516"/>
                    <a:pt x="7620" y="542"/>
                  </a:cubicBezTo>
                  <a:cubicBezTo>
                    <a:pt x="7902" y="568"/>
                    <a:pt x="7911" y="585"/>
                    <a:pt x="7920" y="602"/>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42042" name="Group 8"/>
            <p:cNvGrpSpPr>
              <a:grpSpLocks/>
            </p:cNvGrpSpPr>
            <p:nvPr/>
          </p:nvGrpSpPr>
          <p:grpSpPr bwMode="auto">
            <a:xfrm flipH="1">
              <a:off x="3933" y="2434"/>
              <a:ext cx="238" cy="309"/>
              <a:chOff x="6857" y="7880"/>
              <a:chExt cx="1153" cy="1332"/>
            </a:xfrm>
          </p:grpSpPr>
          <p:sp>
            <p:nvSpPr>
              <p:cNvPr id="42070" name="Freeform 9"/>
              <p:cNvSpPr>
                <a:spLocks/>
              </p:cNvSpPr>
              <p:nvPr/>
            </p:nvSpPr>
            <p:spPr bwMode="auto">
              <a:xfrm rot="232276">
                <a:off x="7590" y="7880"/>
                <a:ext cx="420" cy="1332"/>
              </a:xfrm>
              <a:custGeom>
                <a:avLst/>
                <a:gdLst>
                  <a:gd name="T0" fmla="*/ 0 w 420"/>
                  <a:gd name="T1" fmla="*/ 0 h 1332"/>
                  <a:gd name="T2" fmla="*/ 336 w 420"/>
                  <a:gd name="T3" fmla="*/ 432 h 1332"/>
                  <a:gd name="T4" fmla="*/ 384 w 420"/>
                  <a:gd name="T5" fmla="*/ 888 h 1332"/>
                  <a:gd name="T6" fmla="*/ 120 w 420"/>
                  <a:gd name="T7" fmla="*/ 1332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71" name="Freeform 10"/>
              <p:cNvSpPr>
                <a:spLocks/>
              </p:cNvSpPr>
              <p:nvPr/>
            </p:nvSpPr>
            <p:spPr bwMode="auto">
              <a:xfrm rot="232276">
                <a:off x="7194" y="8056"/>
                <a:ext cx="359" cy="975"/>
              </a:xfrm>
              <a:custGeom>
                <a:avLst/>
                <a:gdLst>
                  <a:gd name="T0" fmla="*/ 0 w 420"/>
                  <a:gd name="T1" fmla="*/ 0 h 1332"/>
                  <a:gd name="T2" fmla="*/ 96 w 420"/>
                  <a:gd name="T3" fmla="*/ 36 h 1332"/>
                  <a:gd name="T4" fmla="*/ 109 w 420"/>
                  <a:gd name="T5" fmla="*/ 73 h 1332"/>
                  <a:gd name="T6" fmla="*/ 34 w 420"/>
                  <a:gd name="T7" fmla="*/ 11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72" name="Freeform 11"/>
              <p:cNvSpPr>
                <a:spLocks/>
              </p:cNvSpPr>
              <p:nvPr/>
            </p:nvSpPr>
            <p:spPr bwMode="auto">
              <a:xfrm rot="232276">
                <a:off x="6857" y="8316"/>
                <a:ext cx="249" cy="451"/>
              </a:xfrm>
              <a:custGeom>
                <a:avLst/>
                <a:gdLst>
                  <a:gd name="T0" fmla="*/ 0 w 420"/>
                  <a:gd name="T1" fmla="*/ 0 h 1332"/>
                  <a:gd name="T2" fmla="*/ 5 w 420"/>
                  <a:gd name="T3" fmla="*/ 0 h 1332"/>
                  <a:gd name="T4" fmla="*/ 6 w 420"/>
                  <a:gd name="T5" fmla="*/ 0 h 1332"/>
                  <a:gd name="T6" fmla="*/ 2 w 420"/>
                  <a:gd name="T7" fmla="*/ 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43" name="Group 14"/>
            <p:cNvGrpSpPr>
              <a:grpSpLocks/>
            </p:cNvGrpSpPr>
            <p:nvPr/>
          </p:nvGrpSpPr>
          <p:grpSpPr bwMode="auto">
            <a:xfrm>
              <a:off x="1348" y="2412"/>
              <a:ext cx="115" cy="222"/>
              <a:chOff x="9486" y="8310"/>
              <a:chExt cx="192" cy="420"/>
            </a:xfrm>
          </p:grpSpPr>
          <p:sp>
            <p:nvSpPr>
              <p:cNvPr id="42068" name="Line 15"/>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69" name="Freeform 16"/>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44" name="Line 17"/>
            <p:cNvSpPr>
              <a:spLocks noChangeShapeType="1"/>
            </p:cNvSpPr>
            <p:nvPr/>
          </p:nvSpPr>
          <p:spPr bwMode="auto">
            <a:xfrm>
              <a:off x="1413" y="2343"/>
              <a:ext cx="0"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45" name="Rectangle 18"/>
            <p:cNvSpPr>
              <a:spLocks noChangeArrowheads="1"/>
            </p:cNvSpPr>
            <p:nvPr/>
          </p:nvSpPr>
          <p:spPr bwMode="auto">
            <a:xfrm>
              <a:off x="1377" y="2616"/>
              <a:ext cx="64"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46" name="Rectangle 19"/>
            <p:cNvSpPr>
              <a:spLocks noChangeArrowheads="1"/>
            </p:cNvSpPr>
            <p:nvPr/>
          </p:nvSpPr>
          <p:spPr bwMode="auto">
            <a:xfrm>
              <a:off x="2825" y="2939"/>
              <a:ext cx="191" cy="144"/>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endParaRPr lang="zh-TW" altLang="en-US" sz="3200">
                <a:ea typeface="新細明體" panose="02020500000000000000" pitchFamily="18" charset="-120"/>
              </a:endParaRPr>
            </a:p>
          </p:txBody>
        </p:sp>
        <p:grpSp>
          <p:nvGrpSpPr>
            <p:cNvPr id="42047" name="Group 20"/>
            <p:cNvGrpSpPr>
              <a:grpSpLocks/>
            </p:cNvGrpSpPr>
            <p:nvPr/>
          </p:nvGrpSpPr>
          <p:grpSpPr bwMode="auto">
            <a:xfrm>
              <a:off x="4232" y="2602"/>
              <a:ext cx="115" cy="222"/>
              <a:chOff x="9486" y="8310"/>
              <a:chExt cx="192" cy="420"/>
            </a:xfrm>
          </p:grpSpPr>
          <p:sp>
            <p:nvSpPr>
              <p:cNvPr id="42066" name="Line 21"/>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67" name="Freeform 22"/>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48" name="Line 23"/>
            <p:cNvSpPr>
              <a:spLocks noChangeShapeType="1"/>
            </p:cNvSpPr>
            <p:nvPr/>
          </p:nvSpPr>
          <p:spPr bwMode="auto">
            <a:xfrm>
              <a:off x="4297" y="2534"/>
              <a:ext cx="0"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49" name="Rectangle 24"/>
            <p:cNvSpPr>
              <a:spLocks noChangeArrowheads="1"/>
            </p:cNvSpPr>
            <p:nvPr/>
          </p:nvSpPr>
          <p:spPr bwMode="auto">
            <a:xfrm>
              <a:off x="4261" y="2807"/>
              <a:ext cx="64"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50" name="Rectangle 25"/>
            <p:cNvSpPr>
              <a:spLocks noChangeArrowheads="1"/>
            </p:cNvSpPr>
            <p:nvPr/>
          </p:nvSpPr>
          <p:spPr bwMode="auto">
            <a:xfrm>
              <a:off x="4257" y="2907"/>
              <a:ext cx="276" cy="144"/>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endParaRPr lang="zh-TW" altLang="en-US" sz="3200">
                <a:ea typeface="新細明體" panose="02020500000000000000" pitchFamily="18" charset="-120"/>
              </a:endParaRPr>
            </a:p>
          </p:txBody>
        </p:sp>
        <p:grpSp>
          <p:nvGrpSpPr>
            <p:cNvPr id="42051" name="Group 26"/>
            <p:cNvGrpSpPr>
              <a:grpSpLocks/>
            </p:cNvGrpSpPr>
            <p:nvPr/>
          </p:nvGrpSpPr>
          <p:grpSpPr bwMode="auto">
            <a:xfrm>
              <a:off x="2808" y="2628"/>
              <a:ext cx="115" cy="222"/>
              <a:chOff x="9486" y="8310"/>
              <a:chExt cx="192" cy="420"/>
            </a:xfrm>
          </p:grpSpPr>
          <p:sp>
            <p:nvSpPr>
              <p:cNvPr id="42064" name="Line 27"/>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65" name="Freeform 28"/>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52" name="Line 29"/>
            <p:cNvSpPr>
              <a:spLocks noChangeShapeType="1"/>
            </p:cNvSpPr>
            <p:nvPr/>
          </p:nvSpPr>
          <p:spPr bwMode="auto">
            <a:xfrm>
              <a:off x="2873" y="2559"/>
              <a:ext cx="0"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53" name="Rectangle 30"/>
            <p:cNvSpPr>
              <a:spLocks noChangeArrowheads="1"/>
            </p:cNvSpPr>
            <p:nvPr/>
          </p:nvSpPr>
          <p:spPr bwMode="auto">
            <a:xfrm>
              <a:off x="2837" y="2832"/>
              <a:ext cx="64"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42054" name="Group 61"/>
            <p:cNvGrpSpPr>
              <a:grpSpLocks/>
            </p:cNvGrpSpPr>
            <p:nvPr/>
          </p:nvGrpSpPr>
          <p:grpSpPr bwMode="auto">
            <a:xfrm>
              <a:off x="650" y="2615"/>
              <a:ext cx="115" cy="222"/>
              <a:chOff x="9486" y="8310"/>
              <a:chExt cx="192" cy="420"/>
            </a:xfrm>
          </p:grpSpPr>
          <p:sp>
            <p:nvSpPr>
              <p:cNvPr id="42062" name="Line 62"/>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63" name="Freeform 63"/>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55" name="Group 67"/>
            <p:cNvGrpSpPr>
              <a:grpSpLocks/>
            </p:cNvGrpSpPr>
            <p:nvPr/>
          </p:nvGrpSpPr>
          <p:grpSpPr bwMode="auto">
            <a:xfrm>
              <a:off x="4966" y="2628"/>
              <a:ext cx="115" cy="222"/>
              <a:chOff x="9486" y="8310"/>
              <a:chExt cx="192" cy="420"/>
            </a:xfrm>
          </p:grpSpPr>
          <p:sp>
            <p:nvSpPr>
              <p:cNvPr id="42060" name="Line 68"/>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61" name="Freeform 69"/>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56" name="Group 73"/>
            <p:cNvGrpSpPr>
              <a:grpSpLocks/>
            </p:cNvGrpSpPr>
            <p:nvPr/>
          </p:nvGrpSpPr>
          <p:grpSpPr bwMode="auto">
            <a:xfrm>
              <a:off x="2110" y="2418"/>
              <a:ext cx="115" cy="222"/>
              <a:chOff x="9486" y="8310"/>
              <a:chExt cx="192" cy="420"/>
            </a:xfrm>
          </p:grpSpPr>
          <p:sp>
            <p:nvSpPr>
              <p:cNvPr id="42058" name="Line 74"/>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59" name="Freeform 75"/>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57" name="Text Box 79"/>
            <p:cNvSpPr txBox="1">
              <a:spLocks noChangeArrowheads="1"/>
            </p:cNvSpPr>
            <p:nvPr/>
          </p:nvSpPr>
          <p:spPr bwMode="auto">
            <a:xfrm>
              <a:off x="384" y="2134"/>
              <a:ext cx="935"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Time slot 2:</a:t>
              </a:r>
              <a:endParaRPr lang="en-US" altLang="zh-TW" sz="3200">
                <a:ea typeface="新細明體" panose="02020500000000000000" pitchFamily="18" charset="-120"/>
              </a:endParaRPr>
            </a:p>
          </p:txBody>
        </p:sp>
      </p:grpSp>
      <p:grpSp>
        <p:nvGrpSpPr>
          <p:cNvPr id="22" name="Group 82"/>
          <p:cNvGrpSpPr>
            <a:grpSpLocks/>
          </p:cNvGrpSpPr>
          <p:nvPr/>
        </p:nvGrpSpPr>
        <p:grpSpPr bwMode="auto">
          <a:xfrm>
            <a:off x="5588000" y="2205038"/>
            <a:ext cx="182563" cy="355600"/>
            <a:chOff x="9486" y="8310"/>
            <a:chExt cx="192" cy="420"/>
          </a:xfrm>
        </p:grpSpPr>
        <p:sp>
          <p:nvSpPr>
            <p:cNvPr id="42037" name="Line 83"/>
            <p:cNvSpPr>
              <a:spLocks noChangeShapeType="1"/>
            </p:cNvSpPr>
            <p:nvPr/>
          </p:nvSpPr>
          <p:spPr bwMode="auto">
            <a:xfrm>
              <a:off x="9486" y="8322"/>
              <a:ext cx="96"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38" name="Freeform 84"/>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1990" name="Freeform 85"/>
          <p:cNvSpPr>
            <a:spLocks/>
          </p:cNvSpPr>
          <p:nvPr/>
        </p:nvSpPr>
        <p:spPr bwMode="auto">
          <a:xfrm>
            <a:off x="873125" y="2028825"/>
            <a:ext cx="7535863" cy="511175"/>
          </a:xfrm>
          <a:custGeom>
            <a:avLst/>
            <a:gdLst>
              <a:gd name="T0" fmla="*/ 0 w 7920"/>
              <a:gd name="T1" fmla="*/ 2147483647 h 602"/>
              <a:gd name="T2" fmla="*/ 2147483647 w 7920"/>
              <a:gd name="T3" fmla="*/ 2147483647 h 602"/>
              <a:gd name="T4" fmla="*/ 2147483647 w 7920"/>
              <a:gd name="T5" fmla="*/ 2147483647 h 602"/>
              <a:gd name="T6" fmla="*/ 2147483647 w 7920"/>
              <a:gd name="T7" fmla="*/ 2147483647 h 602"/>
              <a:gd name="T8" fmla="*/ 2147483647 w 7920"/>
              <a:gd name="T9" fmla="*/ 2147483647 h 602"/>
              <a:gd name="T10" fmla="*/ 2147483647 w 7920"/>
              <a:gd name="T11" fmla="*/ 2147483647 h 602"/>
              <a:gd name="T12" fmla="*/ 0 60000 65536"/>
              <a:gd name="T13" fmla="*/ 0 60000 65536"/>
              <a:gd name="T14" fmla="*/ 0 60000 65536"/>
              <a:gd name="T15" fmla="*/ 0 60000 65536"/>
              <a:gd name="T16" fmla="*/ 0 60000 65536"/>
              <a:gd name="T17" fmla="*/ 0 60000 65536"/>
              <a:gd name="T18" fmla="*/ 0 w 7920"/>
              <a:gd name="T19" fmla="*/ 0 h 602"/>
              <a:gd name="T20" fmla="*/ 7920 w 7920"/>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7920" h="602">
                <a:moveTo>
                  <a:pt x="0" y="578"/>
                </a:moveTo>
                <a:cubicBezTo>
                  <a:pt x="787" y="303"/>
                  <a:pt x="1574" y="28"/>
                  <a:pt x="2220" y="14"/>
                </a:cubicBezTo>
                <a:cubicBezTo>
                  <a:pt x="2866" y="0"/>
                  <a:pt x="3208" y="422"/>
                  <a:pt x="3876" y="494"/>
                </a:cubicBezTo>
                <a:cubicBezTo>
                  <a:pt x="4544" y="566"/>
                  <a:pt x="5604" y="438"/>
                  <a:pt x="6228" y="446"/>
                </a:cubicBezTo>
                <a:cubicBezTo>
                  <a:pt x="6852" y="454"/>
                  <a:pt x="7338" y="516"/>
                  <a:pt x="7620" y="542"/>
                </a:cubicBezTo>
                <a:cubicBezTo>
                  <a:pt x="7902" y="568"/>
                  <a:pt x="7911" y="585"/>
                  <a:pt x="7920" y="602"/>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23" name="Group 125"/>
          <p:cNvGrpSpPr>
            <a:grpSpLocks/>
          </p:cNvGrpSpPr>
          <p:nvPr/>
        </p:nvGrpSpPr>
        <p:grpSpPr bwMode="auto">
          <a:xfrm>
            <a:off x="4629150" y="1592263"/>
            <a:ext cx="490538" cy="860425"/>
            <a:chOff x="2916" y="1003"/>
            <a:chExt cx="309" cy="542"/>
          </a:xfrm>
        </p:grpSpPr>
        <p:sp>
          <p:nvSpPr>
            <p:cNvPr id="42032" name="Text Box 81"/>
            <p:cNvSpPr txBox="1">
              <a:spLocks noChangeArrowheads="1"/>
            </p:cNvSpPr>
            <p:nvPr/>
          </p:nvSpPr>
          <p:spPr bwMode="auto">
            <a:xfrm>
              <a:off x="2916" y="1003"/>
              <a:ext cx="30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b</a:t>
              </a:r>
              <a:r>
                <a:rPr lang="en-US" altLang="zh-CN" baseline="-25000">
                  <a:latin typeface="Times New Roman" panose="02020603050405020304" pitchFamily="18" charset="0"/>
                  <a:ea typeface="SimSun" panose="02010600030101010101" pitchFamily="2" charset="-122"/>
                </a:rPr>
                <a:t>1</a:t>
              </a:r>
              <a:endParaRPr lang="en-US" altLang="zh-TW" sz="3200">
                <a:ea typeface="新細明體" panose="02020500000000000000" pitchFamily="18" charset="-120"/>
              </a:endParaRPr>
            </a:p>
          </p:txBody>
        </p:sp>
        <p:grpSp>
          <p:nvGrpSpPr>
            <p:cNvPr id="42033" name="Group 86"/>
            <p:cNvGrpSpPr>
              <a:grpSpLocks/>
            </p:cNvGrpSpPr>
            <p:nvPr/>
          </p:nvGrpSpPr>
          <p:grpSpPr bwMode="auto">
            <a:xfrm>
              <a:off x="2977" y="1246"/>
              <a:ext cx="238" cy="299"/>
              <a:chOff x="6857" y="7880"/>
              <a:chExt cx="1153" cy="1332"/>
            </a:xfrm>
          </p:grpSpPr>
          <p:sp>
            <p:nvSpPr>
              <p:cNvPr id="42034" name="Freeform 87"/>
              <p:cNvSpPr>
                <a:spLocks/>
              </p:cNvSpPr>
              <p:nvPr/>
            </p:nvSpPr>
            <p:spPr bwMode="auto">
              <a:xfrm rot="232276">
                <a:off x="7590" y="7880"/>
                <a:ext cx="420" cy="1332"/>
              </a:xfrm>
              <a:custGeom>
                <a:avLst/>
                <a:gdLst>
                  <a:gd name="T0" fmla="*/ 0 w 420"/>
                  <a:gd name="T1" fmla="*/ 0 h 1332"/>
                  <a:gd name="T2" fmla="*/ 336 w 420"/>
                  <a:gd name="T3" fmla="*/ 432 h 1332"/>
                  <a:gd name="T4" fmla="*/ 384 w 420"/>
                  <a:gd name="T5" fmla="*/ 888 h 1332"/>
                  <a:gd name="T6" fmla="*/ 120 w 420"/>
                  <a:gd name="T7" fmla="*/ 1332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35" name="Freeform 88"/>
              <p:cNvSpPr>
                <a:spLocks/>
              </p:cNvSpPr>
              <p:nvPr/>
            </p:nvSpPr>
            <p:spPr bwMode="auto">
              <a:xfrm rot="232276">
                <a:off x="7194" y="8056"/>
                <a:ext cx="359" cy="975"/>
              </a:xfrm>
              <a:custGeom>
                <a:avLst/>
                <a:gdLst>
                  <a:gd name="T0" fmla="*/ 0 w 420"/>
                  <a:gd name="T1" fmla="*/ 0 h 1332"/>
                  <a:gd name="T2" fmla="*/ 96 w 420"/>
                  <a:gd name="T3" fmla="*/ 36 h 1332"/>
                  <a:gd name="T4" fmla="*/ 109 w 420"/>
                  <a:gd name="T5" fmla="*/ 73 h 1332"/>
                  <a:gd name="T6" fmla="*/ 34 w 420"/>
                  <a:gd name="T7" fmla="*/ 11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36" name="Freeform 89"/>
              <p:cNvSpPr>
                <a:spLocks/>
              </p:cNvSpPr>
              <p:nvPr/>
            </p:nvSpPr>
            <p:spPr bwMode="auto">
              <a:xfrm rot="232276">
                <a:off x="6857" y="8316"/>
                <a:ext cx="249" cy="451"/>
              </a:xfrm>
              <a:custGeom>
                <a:avLst/>
                <a:gdLst>
                  <a:gd name="T0" fmla="*/ 0 w 420"/>
                  <a:gd name="T1" fmla="*/ 0 h 1332"/>
                  <a:gd name="T2" fmla="*/ 5 w 420"/>
                  <a:gd name="T3" fmla="*/ 0 h 1332"/>
                  <a:gd name="T4" fmla="*/ 6 w 420"/>
                  <a:gd name="T5" fmla="*/ 0 h 1332"/>
                  <a:gd name="T6" fmla="*/ 2 w 420"/>
                  <a:gd name="T7" fmla="*/ 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grpSp>
        <p:nvGrpSpPr>
          <p:cNvPr id="41992" name="Group 90"/>
          <p:cNvGrpSpPr>
            <a:grpSpLocks/>
          </p:cNvGrpSpPr>
          <p:nvPr/>
        </p:nvGrpSpPr>
        <p:grpSpPr bwMode="auto">
          <a:xfrm>
            <a:off x="2139950" y="1887538"/>
            <a:ext cx="182563" cy="357187"/>
            <a:chOff x="9486" y="8310"/>
            <a:chExt cx="192" cy="420"/>
          </a:xfrm>
        </p:grpSpPr>
        <p:sp>
          <p:nvSpPr>
            <p:cNvPr id="42030" name="Line 91"/>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31" name="Freeform 92"/>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1993" name="Line 93"/>
          <p:cNvSpPr>
            <a:spLocks noChangeShapeType="1"/>
          </p:cNvSpPr>
          <p:nvPr/>
        </p:nvSpPr>
        <p:spPr bwMode="auto">
          <a:xfrm>
            <a:off x="2243138" y="1776413"/>
            <a:ext cx="1587" cy="204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1994" name="Rectangle 94"/>
          <p:cNvSpPr>
            <a:spLocks noChangeArrowheads="1"/>
          </p:cNvSpPr>
          <p:nvPr/>
        </p:nvSpPr>
        <p:spPr bwMode="auto">
          <a:xfrm>
            <a:off x="2185988" y="2216150"/>
            <a:ext cx="103187" cy="90488"/>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995" name="Rectangle 95"/>
          <p:cNvSpPr>
            <a:spLocks noChangeArrowheads="1"/>
          </p:cNvSpPr>
          <p:nvPr/>
        </p:nvSpPr>
        <p:spPr bwMode="auto">
          <a:xfrm>
            <a:off x="4486275" y="2733675"/>
            <a:ext cx="301625" cy="23177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endParaRPr lang="zh-TW" altLang="en-US" sz="3200">
              <a:ea typeface="新細明體" panose="02020500000000000000" pitchFamily="18" charset="-120"/>
            </a:endParaRPr>
          </a:p>
        </p:txBody>
      </p:sp>
      <p:grpSp>
        <p:nvGrpSpPr>
          <p:cNvPr id="41996" name="Group 96"/>
          <p:cNvGrpSpPr>
            <a:grpSpLocks/>
          </p:cNvGrpSpPr>
          <p:nvPr/>
        </p:nvGrpSpPr>
        <p:grpSpPr bwMode="auto">
          <a:xfrm>
            <a:off x="6718300" y="2193925"/>
            <a:ext cx="182563" cy="357188"/>
            <a:chOff x="9486" y="8310"/>
            <a:chExt cx="192" cy="420"/>
          </a:xfrm>
        </p:grpSpPr>
        <p:sp>
          <p:nvSpPr>
            <p:cNvPr id="42028" name="Line 97"/>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9" name="Freeform 98"/>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1997" name="Line 99"/>
          <p:cNvSpPr>
            <a:spLocks noChangeShapeType="1"/>
          </p:cNvSpPr>
          <p:nvPr/>
        </p:nvSpPr>
        <p:spPr bwMode="auto">
          <a:xfrm>
            <a:off x="6821488" y="2084388"/>
            <a:ext cx="1587" cy="2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1998" name="Rectangle 100"/>
          <p:cNvSpPr>
            <a:spLocks noChangeArrowheads="1"/>
          </p:cNvSpPr>
          <p:nvPr/>
        </p:nvSpPr>
        <p:spPr bwMode="auto">
          <a:xfrm>
            <a:off x="6764338" y="2522538"/>
            <a:ext cx="103187" cy="9048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1999" name="Rectangle 101"/>
          <p:cNvSpPr>
            <a:spLocks noChangeArrowheads="1"/>
          </p:cNvSpPr>
          <p:nvPr/>
        </p:nvSpPr>
        <p:spPr bwMode="auto">
          <a:xfrm>
            <a:off x="6757988" y="2682875"/>
            <a:ext cx="439737" cy="231775"/>
          </a:xfrm>
          <a:prstGeom prst="rect">
            <a:avLst/>
          </a:prstGeom>
          <a:noFill/>
          <a:ln w="9525">
            <a:solidFill>
              <a:srgbClr val="FFFFFF"/>
            </a:solidFill>
            <a:prstDash val="sysDashDotDot"/>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endParaRPr lang="zh-TW" altLang="en-US" sz="3200">
              <a:ea typeface="新細明體" panose="02020500000000000000" pitchFamily="18" charset="-120"/>
            </a:endParaRPr>
          </a:p>
        </p:txBody>
      </p:sp>
      <p:grpSp>
        <p:nvGrpSpPr>
          <p:cNvPr id="42000" name="Group 102"/>
          <p:cNvGrpSpPr>
            <a:grpSpLocks/>
          </p:cNvGrpSpPr>
          <p:nvPr/>
        </p:nvGrpSpPr>
        <p:grpSpPr bwMode="auto">
          <a:xfrm>
            <a:off x="4457700" y="2235200"/>
            <a:ext cx="182563" cy="355600"/>
            <a:chOff x="9486" y="8310"/>
            <a:chExt cx="192" cy="420"/>
          </a:xfrm>
        </p:grpSpPr>
        <p:sp>
          <p:nvSpPr>
            <p:cNvPr id="42026" name="Line 103"/>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7" name="Freeform 104"/>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2001" name="Line 105"/>
          <p:cNvSpPr>
            <a:spLocks noChangeShapeType="1"/>
          </p:cNvSpPr>
          <p:nvPr/>
        </p:nvSpPr>
        <p:spPr bwMode="auto">
          <a:xfrm>
            <a:off x="4560888" y="2124075"/>
            <a:ext cx="1587" cy="2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02" name="Rectangle 106"/>
          <p:cNvSpPr>
            <a:spLocks noChangeArrowheads="1"/>
          </p:cNvSpPr>
          <p:nvPr/>
        </p:nvSpPr>
        <p:spPr bwMode="auto">
          <a:xfrm>
            <a:off x="4503738" y="2562225"/>
            <a:ext cx="103187" cy="92075"/>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28" name="Group 133"/>
          <p:cNvGrpSpPr>
            <a:grpSpLocks/>
          </p:cNvGrpSpPr>
          <p:nvPr/>
        </p:nvGrpSpPr>
        <p:grpSpPr bwMode="auto">
          <a:xfrm>
            <a:off x="1033463" y="1897063"/>
            <a:ext cx="7032625" cy="693737"/>
            <a:chOff x="651" y="1195"/>
            <a:chExt cx="4430" cy="437"/>
          </a:xfrm>
        </p:grpSpPr>
        <p:grpSp>
          <p:nvGrpSpPr>
            <p:cNvPr id="42017" name="Group 107"/>
            <p:cNvGrpSpPr>
              <a:grpSpLocks/>
            </p:cNvGrpSpPr>
            <p:nvPr/>
          </p:nvGrpSpPr>
          <p:grpSpPr bwMode="auto">
            <a:xfrm>
              <a:off x="651" y="1395"/>
              <a:ext cx="115" cy="224"/>
              <a:chOff x="9486" y="8310"/>
              <a:chExt cx="192" cy="420"/>
            </a:xfrm>
          </p:grpSpPr>
          <p:sp>
            <p:nvSpPr>
              <p:cNvPr id="42024" name="Line 108"/>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5" name="Freeform 109"/>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18" name="Group 110"/>
            <p:cNvGrpSpPr>
              <a:grpSpLocks/>
            </p:cNvGrpSpPr>
            <p:nvPr/>
          </p:nvGrpSpPr>
          <p:grpSpPr bwMode="auto">
            <a:xfrm>
              <a:off x="4966" y="1408"/>
              <a:ext cx="115" cy="224"/>
              <a:chOff x="9486" y="8310"/>
              <a:chExt cx="192" cy="420"/>
            </a:xfrm>
          </p:grpSpPr>
          <p:sp>
            <p:nvSpPr>
              <p:cNvPr id="42022" name="Line 111"/>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3" name="Freeform 112"/>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2019" name="Group 113"/>
            <p:cNvGrpSpPr>
              <a:grpSpLocks/>
            </p:cNvGrpSpPr>
            <p:nvPr/>
          </p:nvGrpSpPr>
          <p:grpSpPr bwMode="auto">
            <a:xfrm>
              <a:off x="2111" y="1195"/>
              <a:ext cx="115" cy="226"/>
              <a:chOff x="9486" y="8310"/>
              <a:chExt cx="192" cy="420"/>
            </a:xfrm>
          </p:grpSpPr>
          <p:sp>
            <p:nvSpPr>
              <p:cNvPr id="42020" name="Line 114"/>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1" name="Freeform 115"/>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sp>
        <p:nvSpPr>
          <p:cNvPr id="13428" name="Text Box 116"/>
          <p:cNvSpPr txBox="1">
            <a:spLocks noChangeArrowheads="1"/>
          </p:cNvSpPr>
          <p:nvPr/>
        </p:nvSpPr>
        <p:spPr bwMode="auto">
          <a:xfrm>
            <a:off x="609600" y="1441450"/>
            <a:ext cx="1587500" cy="407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Time slot 1:</a:t>
            </a:r>
            <a:endParaRPr lang="en-US" altLang="zh-TW" sz="3200">
              <a:ea typeface="新細明體" panose="02020500000000000000" pitchFamily="18" charset="-120"/>
            </a:endParaRPr>
          </a:p>
        </p:txBody>
      </p:sp>
      <p:grpSp>
        <p:nvGrpSpPr>
          <p:cNvPr id="13408" name="Group 132"/>
          <p:cNvGrpSpPr>
            <a:grpSpLocks/>
          </p:cNvGrpSpPr>
          <p:nvPr/>
        </p:nvGrpSpPr>
        <p:grpSpPr bwMode="auto">
          <a:xfrm>
            <a:off x="4191000" y="2667000"/>
            <a:ext cx="3048000" cy="519113"/>
            <a:chOff x="2640" y="1680"/>
            <a:chExt cx="1920" cy="327"/>
          </a:xfrm>
        </p:grpSpPr>
        <p:sp>
          <p:nvSpPr>
            <p:cNvPr id="42015" name="Line 122"/>
            <p:cNvSpPr>
              <a:spLocks noChangeShapeType="1"/>
            </p:cNvSpPr>
            <p:nvPr/>
          </p:nvSpPr>
          <p:spPr bwMode="auto">
            <a:xfrm>
              <a:off x="2955" y="1680"/>
              <a:ext cx="1248" cy="0"/>
            </a:xfrm>
            <a:prstGeom prst="line">
              <a:avLst/>
            </a:prstGeom>
            <a:noFill/>
            <a:ln w="12700">
              <a:solidFill>
                <a:srgbClr val="0000FF"/>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42016" name="Text Box 123"/>
            <p:cNvSpPr txBox="1">
              <a:spLocks noChangeArrowheads="1"/>
            </p:cNvSpPr>
            <p:nvPr/>
          </p:nvSpPr>
          <p:spPr bwMode="auto">
            <a:xfrm>
              <a:off x="2640" y="1776"/>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r>
                <a:rPr lang="en-US" altLang="zh-TW" sz="1800">
                  <a:solidFill>
                    <a:schemeClr val="accent2"/>
                  </a:solidFill>
                  <a:ea typeface="新細明體" panose="02020500000000000000" pitchFamily="18" charset="-120"/>
                </a:rPr>
                <a:t>Double the wireless range</a:t>
              </a:r>
            </a:p>
          </p:txBody>
        </p:sp>
      </p:grpSp>
      <p:grpSp>
        <p:nvGrpSpPr>
          <p:cNvPr id="13409" name="Group 131"/>
          <p:cNvGrpSpPr>
            <a:grpSpLocks/>
          </p:cNvGrpSpPr>
          <p:nvPr/>
        </p:nvGrpSpPr>
        <p:grpSpPr bwMode="auto">
          <a:xfrm>
            <a:off x="6296025" y="1524000"/>
            <a:ext cx="520700" cy="838200"/>
            <a:chOff x="3966" y="960"/>
            <a:chExt cx="328" cy="528"/>
          </a:xfrm>
        </p:grpSpPr>
        <p:sp>
          <p:nvSpPr>
            <p:cNvPr id="42010" name="Text Box 126"/>
            <p:cNvSpPr txBox="1">
              <a:spLocks noChangeArrowheads="1"/>
            </p:cNvSpPr>
            <p:nvPr/>
          </p:nvSpPr>
          <p:spPr bwMode="auto">
            <a:xfrm>
              <a:off x="3984" y="960"/>
              <a:ext cx="31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b</a:t>
              </a:r>
              <a:r>
                <a:rPr lang="en-US" altLang="zh-CN" baseline="-25000">
                  <a:latin typeface="Times New Roman" panose="02020603050405020304" pitchFamily="18" charset="0"/>
                  <a:ea typeface="SimSun" panose="02010600030101010101" pitchFamily="2" charset="-122"/>
                </a:rPr>
                <a:t>2</a:t>
              </a:r>
              <a:endParaRPr lang="en-US" altLang="zh-TW" sz="3200">
                <a:ea typeface="新細明體" panose="02020500000000000000" pitchFamily="18" charset="-120"/>
              </a:endParaRPr>
            </a:p>
          </p:txBody>
        </p:sp>
        <p:grpSp>
          <p:nvGrpSpPr>
            <p:cNvPr id="42011" name="Group 127"/>
            <p:cNvGrpSpPr>
              <a:grpSpLocks/>
            </p:cNvGrpSpPr>
            <p:nvPr/>
          </p:nvGrpSpPr>
          <p:grpSpPr bwMode="auto">
            <a:xfrm flipH="1">
              <a:off x="3966" y="1179"/>
              <a:ext cx="238" cy="309"/>
              <a:chOff x="6857" y="7880"/>
              <a:chExt cx="1153" cy="1332"/>
            </a:xfrm>
          </p:grpSpPr>
          <p:sp>
            <p:nvSpPr>
              <p:cNvPr id="42012" name="Freeform 128"/>
              <p:cNvSpPr>
                <a:spLocks/>
              </p:cNvSpPr>
              <p:nvPr/>
            </p:nvSpPr>
            <p:spPr bwMode="auto">
              <a:xfrm rot="232276">
                <a:off x="7590" y="7880"/>
                <a:ext cx="420" cy="1332"/>
              </a:xfrm>
              <a:custGeom>
                <a:avLst/>
                <a:gdLst>
                  <a:gd name="T0" fmla="*/ 0 w 420"/>
                  <a:gd name="T1" fmla="*/ 0 h 1332"/>
                  <a:gd name="T2" fmla="*/ 336 w 420"/>
                  <a:gd name="T3" fmla="*/ 432 h 1332"/>
                  <a:gd name="T4" fmla="*/ 384 w 420"/>
                  <a:gd name="T5" fmla="*/ 888 h 1332"/>
                  <a:gd name="T6" fmla="*/ 120 w 420"/>
                  <a:gd name="T7" fmla="*/ 1332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13" name="Freeform 129"/>
              <p:cNvSpPr>
                <a:spLocks/>
              </p:cNvSpPr>
              <p:nvPr/>
            </p:nvSpPr>
            <p:spPr bwMode="auto">
              <a:xfrm rot="232276">
                <a:off x="7194" y="8056"/>
                <a:ext cx="359" cy="975"/>
              </a:xfrm>
              <a:custGeom>
                <a:avLst/>
                <a:gdLst>
                  <a:gd name="T0" fmla="*/ 0 w 420"/>
                  <a:gd name="T1" fmla="*/ 0 h 1332"/>
                  <a:gd name="T2" fmla="*/ 96 w 420"/>
                  <a:gd name="T3" fmla="*/ 36 h 1332"/>
                  <a:gd name="T4" fmla="*/ 109 w 420"/>
                  <a:gd name="T5" fmla="*/ 73 h 1332"/>
                  <a:gd name="T6" fmla="*/ 34 w 420"/>
                  <a:gd name="T7" fmla="*/ 11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2014" name="Freeform 130"/>
              <p:cNvSpPr>
                <a:spLocks/>
              </p:cNvSpPr>
              <p:nvPr/>
            </p:nvSpPr>
            <p:spPr bwMode="auto">
              <a:xfrm rot="232276">
                <a:off x="6857" y="8316"/>
                <a:ext cx="249" cy="451"/>
              </a:xfrm>
              <a:custGeom>
                <a:avLst/>
                <a:gdLst>
                  <a:gd name="T0" fmla="*/ 0 w 420"/>
                  <a:gd name="T1" fmla="*/ 0 h 1332"/>
                  <a:gd name="T2" fmla="*/ 5 w 420"/>
                  <a:gd name="T3" fmla="*/ 0 h 1332"/>
                  <a:gd name="T4" fmla="*/ 6 w 420"/>
                  <a:gd name="T5" fmla="*/ 0 h 1332"/>
                  <a:gd name="T6" fmla="*/ 2 w 420"/>
                  <a:gd name="T7" fmla="*/ 0 h 1332"/>
                  <a:gd name="T8" fmla="*/ 0 60000 65536"/>
                  <a:gd name="T9" fmla="*/ 0 60000 65536"/>
                  <a:gd name="T10" fmla="*/ 0 60000 65536"/>
                  <a:gd name="T11" fmla="*/ 0 60000 65536"/>
                  <a:gd name="T12" fmla="*/ 0 w 420"/>
                  <a:gd name="T13" fmla="*/ 0 h 1332"/>
                  <a:gd name="T14" fmla="*/ 420 w 420"/>
                  <a:gd name="T15" fmla="*/ 1332 h 1332"/>
                </a:gdLst>
                <a:ahLst/>
                <a:cxnLst>
                  <a:cxn ang="T8">
                    <a:pos x="T0" y="T1"/>
                  </a:cxn>
                  <a:cxn ang="T9">
                    <a:pos x="T2" y="T3"/>
                  </a:cxn>
                  <a:cxn ang="T10">
                    <a:pos x="T4" y="T5"/>
                  </a:cxn>
                  <a:cxn ang="T11">
                    <a:pos x="T6" y="T7"/>
                  </a:cxn>
                </a:cxnLst>
                <a:rect l="T12" t="T13" r="T14" b="T15"/>
                <a:pathLst>
                  <a:path w="420" h="1332">
                    <a:moveTo>
                      <a:pt x="0" y="0"/>
                    </a:moveTo>
                    <a:cubicBezTo>
                      <a:pt x="136" y="142"/>
                      <a:pt x="272" y="284"/>
                      <a:pt x="336" y="432"/>
                    </a:cubicBezTo>
                    <a:cubicBezTo>
                      <a:pt x="400" y="580"/>
                      <a:pt x="420" y="738"/>
                      <a:pt x="384" y="888"/>
                    </a:cubicBezTo>
                    <a:cubicBezTo>
                      <a:pt x="348" y="1038"/>
                      <a:pt x="234" y="1185"/>
                      <a:pt x="120" y="13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sp>
        <p:nvSpPr>
          <p:cNvPr id="42007" name="Freeform 214"/>
          <p:cNvSpPr>
            <a:spLocks/>
          </p:cNvSpPr>
          <p:nvPr/>
        </p:nvSpPr>
        <p:spPr bwMode="auto">
          <a:xfrm>
            <a:off x="838200" y="2133600"/>
            <a:ext cx="7535863" cy="511175"/>
          </a:xfrm>
          <a:custGeom>
            <a:avLst/>
            <a:gdLst>
              <a:gd name="T0" fmla="*/ 0 w 7920"/>
              <a:gd name="T1" fmla="*/ 2147483647 h 602"/>
              <a:gd name="T2" fmla="*/ 2147483647 w 7920"/>
              <a:gd name="T3" fmla="*/ 2147483647 h 602"/>
              <a:gd name="T4" fmla="*/ 2147483647 w 7920"/>
              <a:gd name="T5" fmla="*/ 2147483647 h 602"/>
              <a:gd name="T6" fmla="*/ 2147483647 w 7920"/>
              <a:gd name="T7" fmla="*/ 2147483647 h 602"/>
              <a:gd name="T8" fmla="*/ 2147483647 w 7920"/>
              <a:gd name="T9" fmla="*/ 2147483647 h 602"/>
              <a:gd name="T10" fmla="*/ 2147483647 w 7920"/>
              <a:gd name="T11" fmla="*/ 2147483647 h 602"/>
              <a:gd name="T12" fmla="*/ 0 60000 65536"/>
              <a:gd name="T13" fmla="*/ 0 60000 65536"/>
              <a:gd name="T14" fmla="*/ 0 60000 65536"/>
              <a:gd name="T15" fmla="*/ 0 60000 65536"/>
              <a:gd name="T16" fmla="*/ 0 60000 65536"/>
              <a:gd name="T17" fmla="*/ 0 60000 65536"/>
              <a:gd name="T18" fmla="*/ 0 w 7920"/>
              <a:gd name="T19" fmla="*/ 0 h 602"/>
              <a:gd name="T20" fmla="*/ 7920 w 7920"/>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7920" h="602">
                <a:moveTo>
                  <a:pt x="0" y="578"/>
                </a:moveTo>
                <a:cubicBezTo>
                  <a:pt x="787" y="303"/>
                  <a:pt x="1574" y="28"/>
                  <a:pt x="2220" y="14"/>
                </a:cubicBezTo>
                <a:cubicBezTo>
                  <a:pt x="2866" y="0"/>
                  <a:pt x="3208" y="422"/>
                  <a:pt x="3876" y="494"/>
                </a:cubicBezTo>
                <a:cubicBezTo>
                  <a:pt x="4544" y="566"/>
                  <a:pt x="5604" y="438"/>
                  <a:pt x="6228" y="446"/>
                </a:cubicBezTo>
                <a:cubicBezTo>
                  <a:pt x="6852" y="454"/>
                  <a:pt x="7338" y="516"/>
                  <a:pt x="7620" y="542"/>
                </a:cubicBezTo>
                <a:cubicBezTo>
                  <a:pt x="7902" y="568"/>
                  <a:pt x="7911" y="585"/>
                  <a:pt x="7920" y="602"/>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3527" name="Freeform 215"/>
          <p:cNvSpPr>
            <a:spLocks/>
          </p:cNvSpPr>
          <p:nvPr/>
        </p:nvSpPr>
        <p:spPr bwMode="auto">
          <a:xfrm>
            <a:off x="838200" y="3962400"/>
            <a:ext cx="7535863" cy="511175"/>
          </a:xfrm>
          <a:custGeom>
            <a:avLst/>
            <a:gdLst>
              <a:gd name="T0" fmla="*/ 0 w 7920"/>
              <a:gd name="T1" fmla="*/ 2147483647 h 602"/>
              <a:gd name="T2" fmla="*/ 2147483647 w 7920"/>
              <a:gd name="T3" fmla="*/ 2147483647 h 602"/>
              <a:gd name="T4" fmla="*/ 2147483647 w 7920"/>
              <a:gd name="T5" fmla="*/ 2147483647 h 602"/>
              <a:gd name="T6" fmla="*/ 2147483647 w 7920"/>
              <a:gd name="T7" fmla="*/ 2147483647 h 602"/>
              <a:gd name="T8" fmla="*/ 2147483647 w 7920"/>
              <a:gd name="T9" fmla="*/ 2147483647 h 602"/>
              <a:gd name="T10" fmla="*/ 2147483647 w 7920"/>
              <a:gd name="T11" fmla="*/ 2147483647 h 602"/>
              <a:gd name="T12" fmla="*/ 0 60000 65536"/>
              <a:gd name="T13" fmla="*/ 0 60000 65536"/>
              <a:gd name="T14" fmla="*/ 0 60000 65536"/>
              <a:gd name="T15" fmla="*/ 0 60000 65536"/>
              <a:gd name="T16" fmla="*/ 0 60000 65536"/>
              <a:gd name="T17" fmla="*/ 0 60000 65536"/>
              <a:gd name="T18" fmla="*/ 0 w 7920"/>
              <a:gd name="T19" fmla="*/ 0 h 602"/>
              <a:gd name="T20" fmla="*/ 7920 w 7920"/>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7920" h="602">
                <a:moveTo>
                  <a:pt x="0" y="578"/>
                </a:moveTo>
                <a:cubicBezTo>
                  <a:pt x="787" y="303"/>
                  <a:pt x="1574" y="28"/>
                  <a:pt x="2220" y="14"/>
                </a:cubicBezTo>
                <a:cubicBezTo>
                  <a:pt x="2866" y="0"/>
                  <a:pt x="3208" y="422"/>
                  <a:pt x="3876" y="494"/>
                </a:cubicBezTo>
                <a:cubicBezTo>
                  <a:pt x="4544" y="566"/>
                  <a:pt x="5604" y="438"/>
                  <a:pt x="6228" y="446"/>
                </a:cubicBezTo>
                <a:cubicBezTo>
                  <a:pt x="6852" y="454"/>
                  <a:pt x="7338" y="516"/>
                  <a:pt x="7620" y="542"/>
                </a:cubicBezTo>
                <a:cubicBezTo>
                  <a:pt x="7902" y="568"/>
                  <a:pt x="7911" y="585"/>
                  <a:pt x="7920" y="602"/>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3528" name="Freeform 216"/>
          <p:cNvSpPr>
            <a:spLocks/>
          </p:cNvSpPr>
          <p:nvPr/>
        </p:nvSpPr>
        <p:spPr bwMode="auto">
          <a:xfrm>
            <a:off x="914400" y="5764213"/>
            <a:ext cx="7535863" cy="511175"/>
          </a:xfrm>
          <a:custGeom>
            <a:avLst/>
            <a:gdLst>
              <a:gd name="T0" fmla="*/ 0 w 7920"/>
              <a:gd name="T1" fmla="*/ 2147483647 h 602"/>
              <a:gd name="T2" fmla="*/ 2147483647 w 7920"/>
              <a:gd name="T3" fmla="*/ 2147483647 h 602"/>
              <a:gd name="T4" fmla="*/ 2147483647 w 7920"/>
              <a:gd name="T5" fmla="*/ 2147483647 h 602"/>
              <a:gd name="T6" fmla="*/ 2147483647 w 7920"/>
              <a:gd name="T7" fmla="*/ 2147483647 h 602"/>
              <a:gd name="T8" fmla="*/ 2147483647 w 7920"/>
              <a:gd name="T9" fmla="*/ 2147483647 h 602"/>
              <a:gd name="T10" fmla="*/ 2147483647 w 7920"/>
              <a:gd name="T11" fmla="*/ 2147483647 h 602"/>
              <a:gd name="T12" fmla="*/ 0 60000 65536"/>
              <a:gd name="T13" fmla="*/ 0 60000 65536"/>
              <a:gd name="T14" fmla="*/ 0 60000 65536"/>
              <a:gd name="T15" fmla="*/ 0 60000 65536"/>
              <a:gd name="T16" fmla="*/ 0 60000 65536"/>
              <a:gd name="T17" fmla="*/ 0 60000 65536"/>
              <a:gd name="T18" fmla="*/ 0 w 7920"/>
              <a:gd name="T19" fmla="*/ 0 h 602"/>
              <a:gd name="T20" fmla="*/ 7920 w 7920"/>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7920" h="602">
                <a:moveTo>
                  <a:pt x="0" y="578"/>
                </a:moveTo>
                <a:cubicBezTo>
                  <a:pt x="787" y="303"/>
                  <a:pt x="1574" y="28"/>
                  <a:pt x="2220" y="14"/>
                </a:cubicBezTo>
                <a:cubicBezTo>
                  <a:pt x="2866" y="0"/>
                  <a:pt x="3208" y="422"/>
                  <a:pt x="3876" y="494"/>
                </a:cubicBezTo>
                <a:cubicBezTo>
                  <a:pt x="4544" y="566"/>
                  <a:pt x="5604" y="438"/>
                  <a:pt x="6228" y="446"/>
                </a:cubicBezTo>
                <a:cubicBezTo>
                  <a:pt x="6852" y="454"/>
                  <a:pt x="7338" y="516"/>
                  <a:pt x="7620" y="542"/>
                </a:cubicBezTo>
                <a:cubicBezTo>
                  <a:pt x="7902" y="568"/>
                  <a:pt x="7911" y="585"/>
                  <a:pt x="7920" y="602"/>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09"/>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8" fill="hold" nodeType="afterEffect">
                                  <p:stCondLst>
                                    <p:cond delay="0"/>
                                  </p:stCondLst>
                                  <p:childTnLst>
                                    <p:set>
                                      <p:cBhvr>
                                        <p:cTn id="11" dur="1" fill="hold">
                                          <p:stCondLst>
                                            <p:cond delay="0"/>
                                          </p:stCondLst>
                                        </p:cTn>
                                        <p:tgtEl>
                                          <p:spTgt spid="13408"/>
                                        </p:tgtEl>
                                        <p:attrNameLst>
                                          <p:attrName>style.visibility</p:attrName>
                                        </p:attrNameLst>
                                      </p:cBhvr>
                                      <p:to>
                                        <p:strVal val="visible"/>
                                      </p:to>
                                    </p:set>
                                    <p:animEffect transition="in" filter="wipe(left)">
                                      <p:cBhvr>
                                        <p:cTn id="12" dur="500"/>
                                        <p:tgtEl>
                                          <p:spTgt spid="134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13408"/>
                                        </p:tgtEl>
                                      </p:cBhvr>
                                    </p:animEffect>
                                    <p:set>
                                      <p:cBhvr>
                                        <p:cTn id="17" dur="1" fill="hold">
                                          <p:stCondLst>
                                            <p:cond delay="499"/>
                                          </p:stCondLst>
                                        </p:cTn>
                                        <p:tgtEl>
                                          <p:spTgt spid="1340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nodeType="clickEffect">
                                  <p:stCondLst>
                                    <p:cond delay="0"/>
                                  </p:stCondLst>
                                  <p:childTnLst>
                                    <p:animEffect transition="out" filter="dissolve">
                                      <p:cBhvr>
                                        <p:cTn id="25" dur="500"/>
                                        <p:tgtEl>
                                          <p:spTgt spid="13409"/>
                                        </p:tgtEl>
                                      </p:cBhvr>
                                    </p:animEffect>
                                    <p:set>
                                      <p:cBhvr>
                                        <p:cTn id="26" dur="1" fill="hold">
                                          <p:stCondLst>
                                            <p:cond delay="499"/>
                                          </p:stCondLst>
                                        </p:cTn>
                                        <p:tgtEl>
                                          <p:spTgt spid="1340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4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5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8" grpId="0" animBg="1"/>
      <p:bldP spid="13527" grpId="0" animBg="1"/>
      <p:bldP spid="135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7"/>
          <p:cNvSpPr>
            <a:spLocks noChangeArrowheads="1"/>
          </p:cNvSpPr>
          <p:nvPr/>
        </p:nvSpPr>
        <p:spPr bwMode="auto">
          <a:xfrm>
            <a:off x="2514600" y="2590800"/>
            <a:ext cx="762000" cy="37338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11" name="Rectangle 36"/>
          <p:cNvSpPr>
            <a:spLocks noChangeArrowheads="1"/>
          </p:cNvSpPr>
          <p:nvPr/>
        </p:nvSpPr>
        <p:spPr bwMode="auto">
          <a:xfrm>
            <a:off x="4495800" y="2590800"/>
            <a:ext cx="762000" cy="37338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12" name="Rectangle 35"/>
          <p:cNvSpPr>
            <a:spLocks noChangeArrowheads="1"/>
          </p:cNvSpPr>
          <p:nvPr/>
        </p:nvSpPr>
        <p:spPr bwMode="auto">
          <a:xfrm>
            <a:off x="6400800" y="2590800"/>
            <a:ext cx="762000" cy="37338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13" name="Rectangle 2"/>
          <p:cNvSpPr>
            <a:spLocks noGrp="1" noChangeArrowheads="1"/>
          </p:cNvSpPr>
          <p:nvPr>
            <p:ph type="title"/>
          </p:nvPr>
        </p:nvSpPr>
        <p:spPr>
          <a:xfrm>
            <a:off x="228600" y="152400"/>
            <a:ext cx="8686800" cy="1143000"/>
          </a:xfrm>
        </p:spPr>
        <p:txBody>
          <a:bodyPr/>
          <a:lstStyle/>
          <a:p>
            <a:pPr eaLnBrk="1" hangingPunct="1"/>
            <a:r>
              <a:rPr lang="en-US" altLang="zh-TW" sz="3200" smtClean="0">
                <a:solidFill>
                  <a:schemeClr val="accent2"/>
                </a:solidFill>
                <a:ea typeface="新細明體" panose="02020500000000000000" pitchFamily="18" charset="-120"/>
              </a:rPr>
              <a:t>Unfold the combined space-time domain</a:t>
            </a:r>
            <a:br>
              <a:rPr lang="en-US" altLang="zh-TW" sz="3200" smtClean="0">
                <a:solidFill>
                  <a:schemeClr val="accent2"/>
                </a:solidFill>
                <a:ea typeface="新細明體" panose="02020500000000000000" pitchFamily="18" charset="-120"/>
              </a:rPr>
            </a:br>
            <a:r>
              <a:rPr lang="en-US" altLang="zh-TW" sz="3200" smtClean="0">
                <a:solidFill>
                  <a:schemeClr val="accent2"/>
                </a:solidFill>
                <a:ea typeface="新細明體" panose="02020500000000000000" pitchFamily="18" charset="-120"/>
                <a:sym typeface="Symbol" panose="05050102010706020507" pitchFamily="18" charset="2"/>
              </a:rPr>
              <a:t></a:t>
            </a:r>
            <a:r>
              <a:rPr lang="en-US" altLang="zh-TW" sz="3200" smtClean="0">
                <a:solidFill>
                  <a:schemeClr val="accent2"/>
                </a:solidFill>
                <a:ea typeface="新細明體" panose="02020500000000000000" pitchFamily="18" charset="-120"/>
              </a:rPr>
              <a:t> </a:t>
            </a:r>
            <a:r>
              <a:rPr lang="en-US" altLang="zh-TW" sz="3200" smtClean="0">
                <a:ea typeface="新細明體" panose="02020500000000000000" pitchFamily="18" charset="-120"/>
              </a:rPr>
              <a:t>Logical equivalent to 2-party conversation</a:t>
            </a:r>
          </a:p>
        </p:txBody>
      </p:sp>
      <p:grpSp>
        <p:nvGrpSpPr>
          <p:cNvPr id="43014" name="Group 64"/>
          <p:cNvGrpSpPr>
            <a:grpSpLocks/>
          </p:cNvGrpSpPr>
          <p:nvPr/>
        </p:nvGrpSpPr>
        <p:grpSpPr bwMode="auto">
          <a:xfrm>
            <a:off x="6705600" y="2033588"/>
            <a:ext cx="182563" cy="523875"/>
            <a:chOff x="4512" y="816"/>
            <a:chExt cx="115" cy="330"/>
          </a:xfrm>
        </p:grpSpPr>
        <p:grpSp>
          <p:nvGrpSpPr>
            <p:cNvPr id="43053" name="Group 54"/>
            <p:cNvGrpSpPr>
              <a:grpSpLocks/>
            </p:cNvGrpSpPr>
            <p:nvPr/>
          </p:nvGrpSpPr>
          <p:grpSpPr bwMode="auto">
            <a:xfrm>
              <a:off x="4512" y="885"/>
              <a:ext cx="115" cy="222"/>
              <a:chOff x="9486" y="8310"/>
              <a:chExt cx="192" cy="420"/>
            </a:xfrm>
          </p:grpSpPr>
          <p:sp>
            <p:nvSpPr>
              <p:cNvPr id="43056" name="Line 55"/>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57" name="Freeform 56"/>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3054" name="Line 57"/>
            <p:cNvSpPr>
              <a:spLocks noChangeShapeType="1"/>
            </p:cNvSpPr>
            <p:nvPr/>
          </p:nvSpPr>
          <p:spPr bwMode="auto">
            <a:xfrm>
              <a:off x="4577" y="816"/>
              <a:ext cx="0"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55" name="Rectangle 58"/>
            <p:cNvSpPr>
              <a:spLocks noChangeArrowheads="1"/>
            </p:cNvSpPr>
            <p:nvPr/>
          </p:nvSpPr>
          <p:spPr bwMode="auto">
            <a:xfrm>
              <a:off x="4541" y="1089"/>
              <a:ext cx="64"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grpSp>
        <p:nvGrpSpPr>
          <p:cNvPr id="43015" name="Group 59"/>
          <p:cNvGrpSpPr>
            <a:grpSpLocks/>
          </p:cNvGrpSpPr>
          <p:nvPr/>
        </p:nvGrpSpPr>
        <p:grpSpPr bwMode="auto">
          <a:xfrm>
            <a:off x="4770438" y="2238375"/>
            <a:ext cx="182562" cy="352425"/>
            <a:chOff x="9486" y="8310"/>
            <a:chExt cx="192" cy="420"/>
          </a:xfrm>
        </p:grpSpPr>
        <p:sp>
          <p:nvSpPr>
            <p:cNvPr id="43051" name="Line 60"/>
            <p:cNvSpPr>
              <a:spLocks noChangeShapeType="1"/>
            </p:cNvSpPr>
            <p:nvPr/>
          </p:nvSpPr>
          <p:spPr bwMode="auto">
            <a:xfrm>
              <a:off x="9486" y="8322"/>
              <a:ext cx="96"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52" name="Freeform 61"/>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3016" name="Freeform 62"/>
          <p:cNvSpPr>
            <a:spLocks/>
          </p:cNvSpPr>
          <p:nvPr/>
        </p:nvSpPr>
        <p:spPr bwMode="auto">
          <a:xfrm>
            <a:off x="2895600" y="2262188"/>
            <a:ext cx="3886200" cy="204787"/>
          </a:xfrm>
          <a:custGeom>
            <a:avLst/>
            <a:gdLst>
              <a:gd name="T0" fmla="*/ 0 w 3168"/>
              <a:gd name="T1" fmla="*/ 2147483647 h 304"/>
              <a:gd name="T2" fmla="*/ 2147483647 w 3168"/>
              <a:gd name="T3" fmla="*/ 2147483647 h 304"/>
              <a:gd name="T4" fmla="*/ 2147483647 w 3168"/>
              <a:gd name="T5" fmla="*/ 2147483647 h 304"/>
              <a:gd name="T6" fmla="*/ 2147483647 w 3168"/>
              <a:gd name="T7" fmla="*/ 2147483647 h 304"/>
              <a:gd name="T8" fmla="*/ 2147483647 w 3168"/>
              <a:gd name="T9" fmla="*/ 2147483647 h 304"/>
              <a:gd name="T10" fmla="*/ 2147483647 w 3168"/>
              <a:gd name="T11" fmla="*/ 2147483647 h 304"/>
              <a:gd name="T12" fmla="*/ 2147483647 w 3168"/>
              <a:gd name="T13" fmla="*/ 2147483647 h 304"/>
              <a:gd name="T14" fmla="*/ 0 60000 65536"/>
              <a:gd name="T15" fmla="*/ 0 60000 65536"/>
              <a:gd name="T16" fmla="*/ 0 60000 65536"/>
              <a:gd name="T17" fmla="*/ 0 60000 65536"/>
              <a:gd name="T18" fmla="*/ 0 60000 65536"/>
              <a:gd name="T19" fmla="*/ 0 60000 65536"/>
              <a:gd name="T20" fmla="*/ 0 60000 65536"/>
              <a:gd name="T21" fmla="*/ 0 w 3168"/>
              <a:gd name="T22" fmla="*/ 0 h 304"/>
              <a:gd name="T23" fmla="*/ 3168 w 3168"/>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304">
                <a:moveTo>
                  <a:pt x="0" y="200"/>
                </a:moveTo>
                <a:cubicBezTo>
                  <a:pt x="44" y="108"/>
                  <a:pt x="88" y="16"/>
                  <a:pt x="240" y="8"/>
                </a:cubicBezTo>
                <a:cubicBezTo>
                  <a:pt x="392" y="0"/>
                  <a:pt x="664" y="104"/>
                  <a:pt x="912" y="152"/>
                </a:cubicBezTo>
                <a:cubicBezTo>
                  <a:pt x="1160" y="200"/>
                  <a:pt x="1504" y="304"/>
                  <a:pt x="1728" y="296"/>
                </a:cubicBezTo>
                <a:cubicBezTo>
                  <a:pt x="1952" y="288"/>
                  <a:pt x="2064" y="152"/>
                  <a:pt x="2256" y="104"/>
                </a:cubicBezTo>
                <a:cubicBezTo>
                  <a:pt x="2448" y="56"/>
                  <a:pt x="2728" y="8"/>
                  <a:pt x="2880" y="8"/>
                </a:cubicBezTo>
                <a:cubicBezTo>
                  <a:pt x="3032" y="8"/>
                  <a:pt x="3120" y="88"/>
                  <a:pt x="3168" y="10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nvGrpSpPr>
          <p:cNvPr id="43017" name="Group 65"/>
          <p:cNvGrpSpPr>
            <a:grpSpLocks/>
          </p:cNvGrpSpPr>
          <p:nvPr/>
        </p:nvGrpSpPr>
        <p:grpSpPr bwMode="auto">
          <a:xfrm>
            <a:off x="2743200" y="2033588"/>
            <a:ext cx="182563" cy="523875"/>
            <a:chOff x="4512" y="816"/>
            <a:chExt cx="115" cy="330"/>
          </a:xfrm>
        </p:grpSpPr>
        <p:grpSp>
          <p:nvGrpSpPr>
            <p:cNvPr id="43046" name="Group 66"/>
            <p:cNvGrpSpPr>
              <a:grpSpLocks/>
            </p:cNvGrpSpPr>
            <p:nvPr/>
          </p:nvGrpSpPr>
          <p:grpSpPr bwMode="auto">
            <a:xfrm>
              <a:off x="4512" y="885"/>
              <a:ext cx="115" cy="222"/>
              <a:chOff x="9486" y="8310"/>
              <a:chExt cx="192" cy="420"/>
            </a:xfrm>
          </p:grpSpPr>
          <p:sp>
            <p:nvSpPr>
              <p:cNvPr id="43049" name="Line 67"/>
              <p:cNvSpPr>
                <a:spLocks noChangeShapeType="1"/>
              </p:cNvSpPr>
              <p:nvPr/>
            </p:nvSpPr>
            <p:spPr bwMode="auto">
              <a:xfrm>
                <a:off x="9486" y="8322"/>
                <a:ext cx="96"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50" name="Freeform 68"/>
              <p:cNvSpPr>
                <a:spLocks/>
              </p:cNvSpPr>
              <p:nvPr/>
            </p:nvSpPr>
            <p:spPr bwMode="auto">
              <a:xfrm>
                <a:off x="9594" y="8310"/>
                <a:ext cx="84" cy="420"/>
              </a:xfrm>
              <a:custGeom>
                <a:avLst/>
                <a:gdLst>
                  <a:gd name="T0" fmla="*/ 84 w 84"/>
                  <a:gd name="T1" fmla="*/ 0 h 420"/>
                  <a:gd name="T2" fmla="*/ 0 w 84"/>
                  <a:gd name="T3" fmla="*/ 108 h 420"/>
                  <a:gd name="T4" fmla="*/ 0 w 84"/>
                  <a:gd name="T5" fmla="*/ 420 h 420"/>
                  <a:gd name="T6" fmla="*/ 0 60000 65536"/>
                  <a:gd name="T7" fmla="*/ 0 60000 65536"/>
                  <a:gd name="T8" fmla="*/ 0 60000 65536"/>
                  <a:gd name="T9" fmla="*/ 0 w 84"/>
                  <a:gd name="T10" fmla="*/ 0 h 420"/>
                  <a:gd name="T11" fmla="*/ 84 w 84"/>
                  <a:gd name="T12" fmla="*/ 420 h 420"/>
                </a:gdLst>
                <a:ahLst/>
                <a:cxnLst>
                  <a:cxn ang="T6">
                    <a:pos x="T0" y="T1"/>
                  </a:cxn>
                  <a:cxn ang="T7">
                    <a:pos x="T2" y="T3"/>
                  </a:cxn>
                  <a:cxn ang="T8">
                    <a:pos x="T4" y="T5"/>
                  </a:cxn>
                </a:cxnLst>
                <a:rect l="T9" t="T10" r="T11" b="T12"/>
                <a:pathLst>
                  <a:path w="84" h="420">
                    <a:moveTo>
                      <a:pt x="84" y="0"/>
                    </a:moveTo>
                    <a:lnTo>
                      <a:pt x="0" y="108"/>
                    </a:lnTo>
                    <a:lnTo>
                      <a:pt x="0"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43047" name="Line 69"/>
            <p:cNvSpPr>
              <a:spLocks noChangeShapeType="1"/>
            </p:cNvSpPr>
            <p:nvPr/>
          </p:nvSpPr>
          <p:spPr bwMode="auto">
            <a:xfrm>
              <a:off x="4577" y="816"/>
              <a:ext cx="0" cy="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48" name="Rectangle 70"/>
            <p:cNvSpPr>
              <a:spLocks noChangeArrowheads="1"/>
            </p:cNvSpPr>
            <p:nvPr/>
          </p:nvSpPr>
          <p:spPr bwMode="auto">
            <a:xfrm>
              <a:off x="4541" y="1089"/>
              <a:ext cx="64" cy="57"/>
            </a:xfrm>
            <a:prstGeom prst="rect">
              <a:avLst/>
            </a:prstGeom>
            <a:solidFill>
              <a:srgbClr val="969696"/>
            </a:solidFill>
            <a:ln w="9525">
              <a:solidFill>
                <a:srgbClr val="000000"/>
              </a:solidFill>
              <a:miter lim="800000"/>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grpSp>
      <p:sp>
        <p:nvSpPr>
          <p:cNvPr id="8264" name="Text Box 72"/>
          <p:cNvSpPr txBox="1">
            <a:spLocks noChangeArrowheads="1"/>
          </p:cNvSpPr>
          <p:nvPr/>
        </p:nvSpPr>
        <p:spPr bwMode="auto">
          <a:xfrm>
            <a:off x="609600" y="2667000"/>
            <a:ext cx="7239000" cy="609600"/>
          </a:xfrm>
          <a:prstGeom prst="rect">
            <a:avLst/>
          </a:prstGeom>
          <a:solidFill>
            <a:srgbClr val="6699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Time slot 1:</a:t>
            </a:r>
            <a:endParaRPr lang="en-US" altLang="zh-TW" sz="3200">
              <a:ea typeface="新細明體" panose="02020500000000000000" pitchFamily="18" charset="-120"/>
            </a:endParaRPr>
          </a:p>
        </p:txBody>
      </p:sp>
      <p:sp>
        <p:nvSpPr>
          <p:cNvPr id="8265" name="Text Box 73"/>
          <p:cNvSpPr txBox="1">
            <a:spLocks noChangeArrowheads="1"/>
          </p:cNvSpPr>
          <p:nvPr/>
        </p:nvSpPr>
        <p:spPr bwMode="auto">
          <a:xfrm>
            <a:off x="685800" y="4191000"/>
            <a:ext cx="7162800" cy="609600"/>
          </a:xfrm>
          <a:prstGeom prst="rect">
            <a:avLst/>
          </a:prstGeom>
          <a:solidFill>
            <a:srgbClr val="6699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Time slot 2:</a:t>
            </a:r>
            <a:endParaRPr lang="en-US" altLang="zh-TW" sz="3200">
              <a:ea typeface="新細明體" panose="02020500000000000000" pitchFamily="18" charset="-120"/>
            </a:endParaRPr>
          </a:p>
        </p:txBody>
      </p:sp>
      <p:sp>
        <p:nvSpPr>
          <p:cNvPr id="8266" name="Text Box 74"/>
          <p:cNvSpPr txBox="1">
            <a:spLocks noChangeArrowheads="1"/>
          </p:cNvSpPr>
          <p:nvPr/>
        </p:nvSpPr>
        <p:spPr bwMode="auto">
          <a:xfrm>
            <a:off x="685800" y="5638800"/>
            <a:ext cx="7162800" cy="609600"/>
          </a:xfrm>
          <a:prstGeom prst="rect">
            <a:avLst/>
          </a:prstGeom>
          <a:solidFill>
            <a:srgbClr val="6699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a:latin typeface="Times New Roman" panose="02020603050405020304" pitchFamily="18" charset="0"/>
                <a:ea typeface="SimSun" panose="02010600030101010101" pitchFamily="2" charset="-122"/>
              </a:rPr>
              <a:t>Time slot 3:</a:t>
            </a:r>
            <a:endParaRPr lang="en-US" altLang="zh-TW" sz="3200">
              <a:ea typeface="新細明體" panose="02020500000000000000" pitchFamily="18" charset="-120"/>
            </a:endParaRPr>
          </a:p>
        </p:txBody>
      </p:sp>
      <p:sp>
        <p:nvSpPr>
          <p:cNvPr id="43021" name="Line 12"/>
          <p:cNvSpPr>
            <a:spLocks noChangeShapeType="1"/>
          </p:cNvSpPr>
          <p:nvPr/>
        </p:nvSpPr>
        <p:spPr bwMode="auto">
          <a:xfrm flipH="1" flipV="1">
            <a:off x="3200400" y="5943600"/>
            <a:ext cx="1314450" cy="7938"/>
          </a:xfrm>
          <a:prstGeom prst="line">
            <a:avLst/>
          </a:prstGeom>
          <a:noFill/>
          <a:ln w="9525">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43022" name="Oval 14"/>
          <p:cNvSpPr>
            <a:spLocks noChangeArrowheads="1"/>
          </p:cNvSpPr>
          <p:nvPr/>
        </p:nvSpPr>
        <p:spPr bwMode="auto">
          <a:xfrm>
            <a:off x="2667000" y="5707063"/>
            <a:ext cx="485775" cy="50165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23" name="Rectangle 15"/>
          <p:cNvSpPr>
            <a:spLocks noChangeArrowheads="1"/>
          </p:cNvSpPr>
          <p:nvPr/>
        </p:nvSpPr>
        <p:spPr bwMode="auto">
          <a:xfrm>
            <a:off x="2763838" y="5791200"/>
            <a:ext cx="2936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T</a:t>
            </a:r>
            <a:endParaRPr lang="en-US" altLang="zh-TW" sz="4000">
              <a:ea typeface="新細明體" panose="02020500000000000000" pitchFamily="18" charset="-120"/>
            </a:endParaRPr>
          </a:p>
        </p:txBody>
      </p:sp>
      <p:sp>
        <p:nvSpPr>
          <p:cNvPr id="43024" name="Line 26"/>
          <p:cNvSpPr>
            <a:spLocks noChangeShapeType="1"/>
          </p:cNvSpPr>
          <p:nvPr/>
        </p:nvSpPr>
        <p:spPr bwMode="auto">
          <a:xfrm flipH="1" flipV="1">
            <a:off x="3124200" y="2971800"/>
            <a:ext cx="14478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25" name="Rectangle 28"/>
          <p:cNvSpPr>
            <a:spLocks noChangeArrowheads="1"/>
          </p:cNvSpPr>
          <p:nvPr/>
        </p:nvSpPr>
        <p:spPr bwMode="auto">
          <a:xfrm>
            <a:off x="2751138" y="2743200"/>
            <a:ext cx="293687" cy="315913"/>
          </a:xfrm>
          <a:prstGeom prst="rect">
            <a:avLst/>
          </a:prstGeom>
          <a:solidFill>
            <a:srgbClr val="FFFFFF"/>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S</a:t>
            </a:r>
            <a:endParaRPr lang="en-US" altLang="zh-TW" sz="4000">
              <a:ea typeface="新細明體" panose="02020500000000000000" pitchFamily="18" charset="-120"/>
            </a:endParaRPr>
          </a:p>
        </p:txBody>
      </p:sp>
      <p:sp>
        <p:nvSpPr>
          <p:cNvPr id="43026" name="Rectangle 10"/>
          <p:cNvSpPr>
            <a:spLocks noChangeArrowheads="1"/>
          </p:cNvSpPr>
          <p:nvPr/>
        </p:nvSpPr>
        <p:spPr bwMode="auto">
          <a:xfrm>
            <a:off x="3429000" y="5562600"/>
            <a:ext cx="79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1</a:t>
            </a:r>
            <a:r>
              <a:rPr lang="en-US" altLang="zh-CN" sz="1800">
                <a:latin typeface="Times New Roman" panose="02020603050405020304" pitchFamily="18" charset="0"/>
                <a:ea typeface="SimSun" panose="02010600030101010101" pitchFamily="2" charset="-122"/>
                <a:sym typeface="Symbol" panose="05050102010706020507" pitchFamily="18" charset="2"/>
              </a:rPr>
              <a:t></a:t>
            </a: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3027" name="Rectangle 21"/>
          <p:cNvSpPr>
            <a:spLocks noChangeArrowheads="1"/>
          </p:cNvSpPr>
          <p:nvPr/>
        </p:nvSpPr>
        <p:spPr bwMode="auto">
          <a:xfrm>
            <a:off x="3657600" y="2590800"/>
            <a:ext cx="4095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3028" name="Rectangle 4"/>
          <p:cNvSpPr>
            <a:spLocks noChangeArrowheads="1"/>
          </p:cNvSpPr>
          <p:nvPr/>
        </p:nvSpPr>
        <p:spPr bwMode="auto">
          <a:xfrm>
            <a:off x="4673600" y="5810250"/>
            <a:ext cx="352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W</a:t>
            </a:r>
            <a:endParaRPr lang="en-US" altLang="zh-TW" sz="4000">
              <a:ea typeface="新細明體" panose="02020500000000000000" pitchFamily="18" charset="-120"/>
            </a:endParaRPr>
          </a:p>
        </p:txBody>
      </p:sp>
      <p:sp>
        <p:nvSpPr>
          <p:cNvPr id="43029" name="Oval 7"/>
          <p:cNvSpPr>
            <a:spLocks noChangeArrowheads="1"/>
          </p:cNvSpPr>
          <p:nvPr/>
        </p:nvSpPr>
        <p:spPr bwMode="auto">
          <a:xfrm>
            <a:off x="4625975" y="2720975"/>
            <a:ext cx="485775" cy="50165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30" name="Rectangle 8"/>
          <p:cNvSpPr>
            <a:spLocks noChangeArrowheads="1"/>
          </p:cNvSpPr>
          <p:nvPr/>
        </p:nvSpPr>
        <p:spPr bwMode="auto">
          <a:xfrm>
            <a:off x="4722813" y="2805113"/>
            <a:ext cx="2936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U</a:t>
            </a:r>
            <a:endParaRPr lang="en-US" altLang="zh-TW" sz="4000">
              <a:ea typeface="新細明體" panose="02020500000000000000" pitchFamily="18" charset="-120"/>
            </a:endParaRPr>
          </a:p>
        </p:txBody>
      </p:sp>
      <p:sp>
        <p:nvSpPr>
          <p:cNvPr id="43031" name="Line 11"/>
          <p:cNvSpPr>
            <a:spLocks noChangeShapeType="1"/>
          </p:cNvSpPr>
          <p:nvPr/>
        </p:nvSpPr>
        <p:spPr bwMode="auto">
          <a:xfrm>
            <a:off x="4876800" y="4800600"/>
            <a:ext cx="0" cy="838200"/>
          </a:xfrm>
          <a:prstGeom prst="line">
            <a:avLst/>
          </a:prstGeom>
          <a:noFill/>
          <a:ln w="9525">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43032" name="Oval 17"/>
          <p:cNvSpPr>
            <a:spLocks noChangeArrowheads="1"/>
          </p:cNvSpPr>
          <p:nvPr/>
        </p:nvSpPr>
        <p:spPr bwMode="auto">
          <a:xfrm>
            <a:off x="6543675" y="5681663"/>
            <a:ext cx="534988" cy="50323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33" name="Rectangle 18"/>
          <p:cNvSpPr>
            <a:spLocks noChangeArrowheads="1"/>
          </p:cNvSpPr>
          <p:nvPr/>
        </p:nvSpPr>
        <p:spPr bwMode="auto">
          <a:xfrm>
            <a:off x="6650038" y="5765800"/>
            <a:ext cx="3238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T’</a:t>
            </a:r>
            <a:endParaRPr lang="en-US" altLang="zh-TW" sz="4000">
              <a:ea typeface="新細明體" panose="02020500000000000000" pitchFamily="18" charset="-120"/>
            </a:endParaRPr>
          </a:p>
        </p:txBody>
      </p:sp>
      <p:sp>
        <p:nvSpPr>
          <p:cNvPr id="43034" name="Line 25"/>
          <p:cNvSpPr>
            <a:spLocks noChangeShapeType="1"/>
          </p:cNvSpPr>
          <p:nvPr/>
        </p:nvSpPr>
        <p:spPr bwMode="auto">
          <a:xfrm>
            <a:off x="5164138" y="4491038"/>
            <a:ext cx="1389062" cy="4762"/>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35" name="Rectangle 27"/>
          <p:cNvSpPr>
            <a:spLocks noChangeArrowheads="1"/>
          </p:cNvSpPr>
          <p:nvPr/>
        </p:nvSpPr>
        <p:spPr bwMode="auto">
          <a:xfrm>
            <a:off x="6629400" y="4313238"/>
            <a:ext cx="393700" cy="334962"/>
          </a:xfrm>
          <a:prstGeom prst="rect">
            <a:avLst/>
          </a:prstGeom>
          <a:solidFill>
            <a:srgbClr val="FFFFFF"/>
          </a:solidFill>
          <a:ln w="9525">
            <a:solidFill>
              <a:srgbClr val="000000"/>
            </a:solidFill>
            <a:miter lim="800000"/>
            <a:headEnd/>
            <a:tailEnd/>
          </a:ln>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algn="ctr" eaLnBrk="1" hangingPunct="1">
              <a:spcBef>
                <a:spcPct val="0"/>
              </a:spcBef>
            </a:pPr>
            <a:r>
              <a:rPr lang="en-US" altLang="zh-CN" sz="1800">
                <a:latin typeface="Times New Roman" panose="02020603050405020304" pitchFamily="18" charset="0"/>
                <a:ea typeface="SimSun" panose="02010600030101010101" pitchFamily="2" charset="-122"/>
              </a:rPr>
              <a:t>S’</a:t>
            </a:r>
            <a:endParaRPr lang="en-US" altLang="zh-TW" sz="4000">
              <a:ea typeface="新細明體" panose="02020500000000000000" pitchFamily="18" charset="-120"/>
            </a:endParaRPr>
          </a:p>
        </p:txBody>
      </p:sp>
      <p:sp>
        <p:nvSpPr>
          <p:cNvPr id="43036" name="Oval 30"/>
          <p:cNvSpPr>
            <a:spLocks noChangeArrowheads="1"/>
          </p:cNvSpPr>
          <p:nvPr/>
        </p:nvSpPr>
        <p:spPr bwMode="auto">
          <a:xfrm>
            <a:off x="4621213" y="4221163"/>
            <a:ext cx="485775" cy="50323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37" name="Rectangle 31"/>
          <p:cNvSpPr>
            <a:spLocks noChangeArrowheads="1"/>
          </p:cNvSpPr>
          <p:nvPr/>
        </p:nvSpPr>
        <p:spPr bwMode="auto">
          <a:xfrm>
            <a:off x="4718050" y="4306888"/>
            <a:ext cx="2921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V</a:t>
            </a:r>
            <a:endParaRPr lang="en-US" altLang="zh-TW" sz="4000">
              <a:ea typeface="新細明體" panose="02020500000000000000" pitchFamily="18" charset="-120"/>
            </a:endParaRPr>
          </a:p>
        </p:txBody>
      </p:sp>
      <p:sp>
        <p:nvSpPr>
          <p:cNvPr id="43038" name="Line 32"/>
          <p:cNvSpPr>
            <a:spLocks noChangeShapeType="1"/>
          </p:cNvSpPr>
          <p:nvPr/>
        </p:nvSpPr>
        <p:spPr bwMode="auto">
          <a:xfrm flipH="1">
            <a:off x="4876800" y="3352800"/>
            <a:ext cx="0" cy="762000"/>
          </a:xfrm>
          <a:prstGeom prst="line">
            <a:avLst/>
          </a:prstGeom>
          <a:noFill/>
          <a:ln w="9525">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43039" name="Oval 34"/>
          <p:cNvSpPr>
            <a:spLocks noChangeArrowheads="1"/>
          </p:cNvSpPr>
          <p:nvPr/>
        </p:nvSpPr>
        <p:spPr bwMode="auto">
          <a:xfrm>
            <a:off x="4605338" y="5692775"/>
            <a:ext cx="487362" cy="504825"/>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43040" name="Rectangle 24"/>
          <p:cNvSpPr>
            <a:spLocks noChangeArrowheads="1"/>
          </p:cNvSpPr>
          <p:nvPr/>
        </p:nvSpPr>
        <p:spPr bwMode="auto">
          <a:xfrm>
            <a:off x="5638800" y="4103688"/>
            <a:ext cx="407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3041" name="Rectangle 5"/>
          <p:cNvSpPr>
            <a:spLocks noChangeArrowheads="1"/>
          </p:cNvSpPr>
          <p:nvPr/>
        </p:nvSpPr>
        <p:spPr bwMode="auto">
          <a:xfrm>
            <a:off x="4864100" y="4976813"/>
            <a:ext cx="793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r>
              <a:rPr lang="en-US" altLang="zh-CN" sz="1800">
                <a:latin typeface="Times New Roman" panose="02020603050405020304" pitchFamily="18" charset="0"/>
                <a:ea typeface="SimSun" panose="02010600030101010101" pitchFamily="2" charset="-122"/>
                <a:sym typeface="Symbol" panose="05050102010706020507" pitchFamily="18" charset="2"/>
              </a:rPr>
              <a:t></a:t>
            </a: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3042" name="Rectangle 9"/>
          <p:cNvSpPr>
            <a:spLocks noChangeArrowheads="1"/>
          </p:cNvSpPr>
          <p:nvPr/>
        </p:nvSpPr>
        <p:spPr bwMode="auto">
          <a:xfrm>
            <a:off x="5486400" y="5562600"/>
            <a:ext cx="79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b</a:t>
            </a:r>
            <a:r>
              <a:rPr lang="en-US" altLang="zh-CN" sz="1800" baseline="-25000">
                <a:latin typeface="Times New Roman" panose="02020603050405020304" pitchFamily="18" charset="0"/>
                <a:ea typeface="SimSun" panose="02010600030101010101" pitchFamily="2" charset="-122"/>
              </a:rPr>
              <a:t>1</a:t>
            </a:r>
            <a:r>
              <a:rPr lang="en-US" altLang="zh-CN" sz="1800">
                <a:latin typeface="Times New Roman" panose="02020603050405020304" pitchFamily="18" charset="0"/>
                <a:ea typeface="SimSun" panose="02010600030101010101" pitchFamily="2" charset="-122"/>
                <a:sym typeface="Symbol" panose="05050102010706020507" pitchFamily="18" charset="2"/>
              </a:rPr>
              <a:t></a:t>
            </a: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2</a:t>
            </a:r>
            <a:endParaRPr lang="en-US" altLang="zh-TW" sz="4000">
              <a:ea typeface="新細明體" panose="02020500000000000000" pitchFamily="18" charset="-120"/>
            </a:endParaRPr>
          </a:p>
        </p:txBody>
      </p:sp>
      <p:sp>
        <p:nvSpPr>
          <p:cNvPr id="43043" name="Rectangle 33"/>
          <p:cNvSpPr>
            <a:spLocks noChangeArrowheads="1"/>
          </p:cNvSpPr>
          <p:nvPr/>
        </p:nvSpPr>
        <p:spPr bwMode="auto">
          <a:xfrm>
            <a:off x="4935538" y="3486150"/>
            <a:ext cx="4095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DotDot"/>
                <a:miter lim="800000"/>
                <a:headEnd/>
                <a:tailEnd/>
              </a14:hiddenLine>
            </a:ext>
          </a:extLst>
        </p:spPr>
        <p:txBody>
          <a:bodyPr lIns="12700" tIns="12700" rIns="12700" bIns="1270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spcBef>
                <a:spcPct val="0"/>
              </a:spcBef>
            </a:pPr>
            <a:r>
              <a:rPr lang="en-US" altLang="zh-CN" sz="1800">
                <a:latin typeface="Times New Roman" panose="02020603050405020304" pitchFamily="18" charset="0"/>
                <a:ea typeface="SimSun" panose="02010600030101010101" pitchFamily="2" charset="-122"/>
              </a:rPr>
              <a:t> b</a:t>
            </a:r>
            <a:r>
              <a:rPr lang="en-US" altLang="zh-CN" sz="1800" baseline="-25000">
                <a:latin typeface="Times New Roman" panose="02020603050405020304" pitchFamily="18" charset="0"/>
                <a:ea typeface="SimSun" panose="02010600030101010101" pitchFamily="2" charset="-122"/>
              </a:rPr>
              <a:t>1</a:t>
            </a:r>
            <a:endParaRPr lang="en-US" altLang="zh-TW" sz="4000">
              <a:ea typeface="新細明體" panose="02020500000000000000" pitchFamily="18" charset="-120"/>
            </a:endParaRPr>
          </a:p>
        </p:txBody>
      </p:sp>
      <p:sp>
        <p:nvSpPr>
          <p:cNvPr id="43044" name="Line 19"/>
          <p:cNvSpPr>
            <a:spLocks noChangeShapeType="1"/>
          </p:cNvSpPr>
          <p:nvPr/>
        </p:nvSpPr>
        <p:spPr bwMode="auto">
          <a:xfrm>
            <a:off x="5151438" y="5940425"/>
            <a:ext cx="1325562" cy="3175"/>
          </a:xfrm>
          <a:prstGeom prst="line">
            <a:avLst/>
          </a:prstGeom>
          <a:noFill/>
          <a:ln w="9525">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43045" name="Freeform 75"/>
          <p:cNvSpPr>
            <a:spLocks/>
          </p:cNvSpPr>
          <p:nvPr/>
        </p:nvSpPr>
        <p:spPr bwMode="auto">
          <a:xfrm>
            <a:off x="2895600" y="2362200"/>
            <a:ext cx="3886200" cy="204788"/>
          </a:xfrm>
          <a:custGeom>
            <a:avLst/>
            <a:gdLst>
              <a:gd name="T0" fmla="*/ 0 w 3168"/>
              <a:gd name="T1" fmla="*/ 2147483647 h 304"/>
              <a:gd name="T2" fmla="*/ 2147483647 w 3168"/>
              <a:gd name="T3" fmla="*/ 2147483647 h 304"/>
              <a:gd name="T4" fmla="*/ 2147483647 w 3168"/>
              <a:gd name="T5" fmla="*/ 2147483647 h 304"/>
              <a:gd name="T6" fmla="*/ 2147483647 w 3168"/>
              <a:gd name="T7" fmla="*/ 2147483647 h 304"/>
              <a:gd name="T8" fmla="*/ 2147483647 w 3168"/>
              <a:gd name="T9" fmla="*/ 2147483647 h 304"/>
              <a:gd name="T10" fmla="*/ 2147483647 w 3168"/>
              <a:gd name="T11" fmla="*/ 2147483647 h 304"/>
              <a:gd name="T12" fmla="*/ 2147483647 w 3168"/>
              <a:gd name="T13" fmla="*/ 2147483647 h 304"/>
              <a:gd name="T14" fmla="*/ 0 60000 65536"/>
              <a:gd name="T15" fmla="*/ 0 60000 65536"/>
              <a:gd name="T16" fmla="*/ 0 60000 65536"/>
              <a:gd name="T17" fmla="*/ 0 60000 65536"/>
              <a:gd name="T18" fmla="*/ 0 60000 65536"/>
              <a:gd name="T19" fmla="*/ 0 60000 65536"/>
              <a:gd name="T20" fmla="*/ 0 60000 65536"/>
              <a:gd name="T21" fmla="*/ 0 w 3168"/>
              <a:gd name="T22" fmla="*/ 0 h 304"/>
              <a:gd name="T23" fmla="*/ 3168 w 3168"/>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304">
                <a:moveTo>
                  <a:pt x="0" y="200"/>
                </a:moveTo>
                <a:cubicBezTo>
                  <a:pt x="44" y="108"/>
                  <a:pt x="88" y="16"/>
                  <a:pt x="240" y="8"/>
                </a:cubicBezTo>
                <a:cubicBezTo>
                  <a:pt x="392" y="0"/>
                  <a:pt x="664" y="104"/>
                  <a:pt x="912" y="152"/>
                </a:cubicBezTo>
                <a:cubicBezTo>
                  <a:pt x="1160" y="200"/>
                  <a:pt x="1504" y="304"/>
                  <a:pt x="1728" y="296"/>
                </a:cubicBezTo>
                <a:cubicBezTo>
                  <a:pt x="1952" y="288"/>
                  <a:pt x="2064" y="152"/>
                  <a:pt x="2256" y="104"/>
                </a:cubicBezTo>
                <a:cubicBezTo>
                  <a:pt x="2448" y="56"/>
                  <a:pt x="2728" y="8"/>
                  <a:pt x="2880" y="8"/>
                </a:cubicBezTo>
                <a:cubicBezTo>
                  <a:pt x="3032" y="8"/>
                  <a:pt x="3120" y="88"/>
                  <a:pt x="3168" y="10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64"/>
                                        </p:tgtEl>
                                        <p:attrNameLst>
                                          <p:attrName>style.visibility</p:attrName>
                                        </p:attrNameLst>
                                      </p:cBhvr>
                                      <p:to>
                                        <p:strVal val="visible"/>
                                      </p:to>
                                    </p:set>
                                    <p:animEffect transition="in" filter="wipe(left)">
                                      <p:cBhvr>
                                        <p:cTn id="7" dur="1000"/>
                                        <p:tgtEl>
                                          <p:spTgt spid="8264"/>
                                        </p:tgtEl>
                                      </p:cBhvr>
                                    </p:animEffect>
                                  </p:childTnLst>
                                </p:cTn>
                              </p:par>
                            </p:childTnLst>
                          </p:cTn>
                        </p:par>
                        <p:par>
                          <p:cTn id="8" fill="hold" nodeType="afterGroup">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265"/>
                                        </p:tgtEl>
                                        <p:attrNameLst>
                                          <p:attrName>style.visibility</p:attrName>
                                        </p:attrNameLst>
                                      </p:cBhvr>
                                      <p:to>
                                        <p:strVal val="visible"/>
                                      </p:to>
                                    </p:set>
                                    <p:animEffect transition="in" filter="wipe(right)">
                                      <p:cBhvr>
                                        <p:cTn id="11" dur="1000"/>
                                        <p:tgtEl>
                                          <p:spTgt spid="8265"/>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266"/>
                                        </p:tgtEl>
                                        <p:attrNameLst>
                                          <p:attrName>style.visibility</p:attrName>
                                        </p:attrNameLst>
                                      </p:cBhvr>
                                      <p:to>
                                        <p:strVal val="visible"/>
                                      </p:to>
                                    </p:set>
                                    <p:animEffect transition="in" filter="wipe(up)">
                                      <p:cBhvr>
                                        <p:cTn id="15" dur="1000"/>
                                        <p:tgtEl>
                                          <p:spTgt spid="8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 grpId="0" animBg="1"/>
      <p:bldP spid="8265" grpId="0" animBg="1"/>
      <p:bldP spid="826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25273</TotalTime>
  <Words>2844</Words>
  <Application>Microsoft Office PowerPoint</Application>
  <PresentationFormat>如螢幕大小 (4:3)</PresentationFormat>
  <Paragraphs>980</Paragraphs>
  <Slides>41</Slides>
  <Notes>6</Notes>
  <HiddenSlides>0</HiddenSlides>
  <MMClips>1</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41</vt:i4>
      </vt:variant>
    </vt:vector>
  </HeadingPairs>
  <TitlesOfParts>
    <vt:vector size="52" baseType="lpstr">
      <vt:lpstr>Arial Unicode MS</vt:lpstr>
      <vt:lpstr>SimSun</vt:lpstr>
      <vt:lpstr>新細明體</vt:lpstr>
      <vt:lpstr>Arial</vt:lpstr>
      <vt:lpstr>Arial Black</vt:lpstr>
      <vt:lpstr>Comic Sans MS</vt:lpstr>
      <vt:lpstr>Symbol</vt:lpstr>
      <vt:lpstr>Times New Roman</vt:lpstr>
      <vt:lpstr>Wingdings</vt:lpstr>
      <vt:lpstr>Default Design</vt:lpstr>
      <vt:lpstr>Formula</vt:lpstr>
      <vt:lpstr>Linear Network Coding</vt:lpstr>
      <vt:lpstr>Linear Network Coding</vt:lpstr>
      <vt:lpstr>PowerPoint 簡報</vt:lpstr>
      <vt:lpstr>To multicast two bits to Y and Z</vt:lpstr>
      <vt:lpstr>Store-and-forward  Conventional way of message relay</vt:lpstr>
      <vt:lpstr>Coding betters store-and-forward.</vt:lpstr>
      <vt:lpstr>A Conversation between two</vt:lpstr>
      <vt:lpstr>Relay transceiver between wireless base stations </vt:lpstr>
      <vt:lpstr>Unfold the combined space-time domain  Logical equivalent to 2-party conversation</vt:lpstr>
      <vt:lpstr>Linear network coding</vt:lpstr>
      <vt:lpstr>Avalanche of Microsoft</vt:lpstr>
      <vt:lpstr>Formulation of linear network coding</vt:lpstr>
      <vt:lpstr>Formulation of linear network coding (Cont’d)</vt:lpstr>
      <vt:lpstr>Formulation of linear network coding (Cont’d)</vt:lpstr>
      <vt:lpstr>Definition of a linear network code</vt:lpstr>
      <vt:lpstr>Global encoding kernels</vt:lpstr>
      <vt:lpstr>Decoding by global encoding kernels</vt:lpstr>
      <vt:lpstr>How are global encoding kernels known?</vt:lpstr>
      <vt:lpstr>Random (linear) network coding</vt:lpstr>
      <vt:lpstr>Do global encoding kernels span full rank?</vt:lpstr>
      <vt:lpstr>Recall decoding by global encoding kernels</vt:lpstr>
      <vt:lpstr>Linear multicast</vt:lpstr>
      <vt:lpstr>Construction of linear multicast [K-M Trans.IT’03]</vt:lpstr>
      <vt:lpstr>Modified construction of linear multicast [S-E-T ACM SPAA‘03]</vt:lpstr>
      <vt:lpstr>Key ideas of the construction</vt:lpstr>
      <vt:lpstr>An example over field GF(2) </vt:lpstr>
      <vt:lpstr>An example over field GF(2) </vt:lpstr>
      <vt:lpstr>An example over field GF(2) </vt:lpstr>
      <vt:lpstr>An example over field GF(2) </vt:lpstr>
      <vt:lpstr>An example over field GF(2) </vt:lpstr>
      <vt:lpstr>An example over field GF(2) </vt:lpstr>
      <vt:lpstr>An example over field GF(2) </vt:lpstr>
      <vt:lpstr>An example over field GF(2) </vt:lpstr>
      <vt:lpstr>An example over field GF(2) </vt:lpstr>
      <vt:lpstr>An example over field GF(2) </vt:lpstr>
      <vt:lpstr>An example over field GF(2) </vt:lpstr>
      <vt:lpstr>PowerPoint 簡報</vt:lpstr>
      <vt:lpstr>PowerPoint 簡報</vt:lpstr>
      <vt:lpstr>PowerPoint 簡報</vt:lpstr>
      <vt:lpstr>PowerPoint 簡報</vt:lpstr>
      <vt:lpstr>Ongoing &amp; 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Linear Network Coding</dc:title>
  <dc:creator>bobli</dc:creator>
  <cp:lastModifiedBy>cschang</cp:lastModifiedBy>
  <cp:revision>524</cp:revision>
  <dcterms:created xsi:type="dcterms:W3CDTF">2004-12-16T15:04:50Z</dcterms:created>
  <dcterms:modified xsi:type="dcterms:W3CDTF">2023-10-27T04:30:07Z</dcterms:modified>
</cp:coreProperties>
</file>